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6" r:id="rId7"/>
    <p:sldId id="261" r:id="rId8"/>
    <p:sldId id="262" r:id="rId9"/>
    <p:sldId id="263" r:id="rId10"/>
    <p:sldId id="264" r:id="rId11"/>
    <p:sldId id="265" r:id="rId12"/>
  </p:sldIdLst>
  <p:sldSz cx="18288000" cy="10287000"/>
  <p:notesSz cx="6858000" cy="9144000"/>
  <p:embeddedFontLst>
    <p:embeddedFont>
      <p:font typeface="Lato" panose="020F0502020204030203" pitchFamily="34" charset="0"/>
      <p:regular r:id="rId14"/>
      <p:bold r:id="rId15"/>
      <p:italic r:id="rId16"/>
      <p:boldItalic r:id="rId17"/>
    </p:embeddedFont>
    <p:embeddedFont>
      <p:font typeface="Lato Bold" panose="020F0502020204030203"/>
      <p:regular r:id="rId18"/>
      <p:bold r:id="rId19"/>
    </p:embeddedFont>
    <p:embeddedFont>
      <p:font typeface="Poppins" pitchFamily="2" charset="77"/>
      <p:regular r:id="rId20"/>
      <p:bold r:id="rId21"/>
      <p:italic r:id="rId22"/>
      <p:boldItalic r:id="rId23"/>
    </p:embeddedFont>
    <p:embeddedFont>
      <p:font typeface="Poppins Bold"/>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07" autoAdjust="0"/>
  </p:normalViewPr>
  <p:slideViewPr>
    <p:cSldViewPr>
      <p:cViewPr varScale="1">
        <p:scale>
          <a:sx n="67" d="100"/>
          <a:sy n="67" d="100"/>
        </p:scale>
        <p:origin x="80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A8322-D3A2-0749-8F81-772C7C43A00B}" type="datetimeFigureOut">
              <a:rPr lang="en-US" smtClean="0"/>
              <a:t>2/27/26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31451-31AE-1547-B212-18C6DE70170E}" type="slidenum">
              <a:rPr lang="en-US" smtClean="0"/>
              <a:t>‹#›</a:t>
            </a:fld>
            <a:endParaRPr lang="en-US"/>
          </a:p>
        </p:txBody>
      </p:sp>
    </p:spTree>
    <p:extLst>
      <p:ext uri="{BB962C8B-B14F-4D97-AF65-F5344CB8AC3E}">
        <p14:creationId xmlns:p14="http://schemas.microsoft.com/office/powerpoint/2010/main" val="166835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731451-31AE-1547-B212-18C6DE70170E}" type="slidenum">
              <a:rPr lang="en-US" smtClean="0"/>
              <a:t>5</a:t>
            </a:fld>
            <a:endParaRPr lang="en-US"/>
          </a:p>
        </p:txBody>
      </p:sp>
    </p:spTree>
    <p:extLst>
      <p:ext uri="{BB962C8B-B14F-4D97-AF65-F5344CB8AC3E}">
        <p14:creationId xmlns:p14="http://schemas.microsoft.com/office/powerpoint/2010/main" val="409926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731451-31AE-1547-B212-18C6DE70170E}" type="slidenum">
              <a:rPr lang="en-US" smtClean="0"/>
              <a:t>6</a:t>
            </a:fld>
            <a:endParaRPr lang="en-US"/>
          </a:p>
        </p:txBody>
      </p:sp>
    </p:spTree>
    <p:extLst>
      <p:ext uri="{BB962C8B-B14F-4D97-AF65-F5344CB8AC3E}">
        <p14:creationId xmlns:p14="http://schemas.microsoft.com/office/powerpoint/2010/main" val="3230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https://www.hawaiipacifichealth.org/for-providers/research-institute/" TargetMode="External"/><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gi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hyperlink" Target="https://uhobgyn/research/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gif"/><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s://www.hawaiipacifichealth.org/for-providers/research-institute/" TargetMode="External"/><Relationship Id="rId5" Type="http://schemas.openxmlformats.org/officeDocument/2006/relationships/image" Target="../media/image11.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0.gif"/><Relationship Id="rId3" Type="http://schemas.openxmlformats.org/officeDocument/2006/relationships/image" Target="../media/image1.png"/><Relationship Id="rId7" Type="http://schemas.openxmlformats.org/officeDocument/2006/relationships/image" Target="../media/image19.svg"/><Relationship Id="rId12" Type="http://schemas.openxmlformats.org/officeDocument/2006/relationships/hyperlink" Target="https://www.hawaiipacifichealth.org/for-providers/research-institut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docs.google.com/document/d/1fOT9Hg-o-oSIQWcj4MYO-pNxR4_fUElN/edit?usp=drive_link&amp;ouid=112556257757709155547&amp;rtpof=true&amp;sd=true" TargetMode="External"/><Relationship Id="rId11" Type="http://schemas.openxmlformats.org/officeDocument/2006/relationships/hyperlink" Target="https://drive.google.com/file/d/1Tpcps4bwCal5bYfZyJWWjT2Tji_DJZPh/view?usp=drive_link" TargetMode="External"/><Relationship Id="rId5" Type="http://schemas.openxmlformats.org/officeDocument/2006/relationships/hyperlink" Target="https://docs.google.com/document/d/1D1KClywZ7odIk-cuLDrYUsk0P2Jh7k67/edit?usp=drive_link&amp;ouid=112556257757709155547&amp;rtpof=true&amp;sd=true" TargetMode="External"/><Relationship Id="rId10" Type="http://schemas.openxmlformats.org/officeDocument/2006/relationships/hyperlink" Target="https://drive.google.com/file/d/1o8Q-p22j5Eqd030_990t6_m-GlZTHq22/view?usp=drive_link" TargetMode="External"/><Relationship Id="rId4" Type="http://schemas.openxmlformats.org/officeDocument/2006/relationships/image" Target="../media/image16.png"/><Relationship Id="rId9" Type="http://schemas.openxmlformats.org/officeDocument/2006/relationships/hyperlink" Target="https://docs.google.com/spreadsheets/d/1nfGvU-2q_h83L9OwqNRUWdMY4J9Dv_bg/edit?usp=drive_link&amp;ouid=112556257757709155547&amp;rtpof=true&amp;sd=tru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928665" y="645697"/>
            <a:ext cx="16598104" cy="995428"/>
            <a:chOff x="0" y="0"/>
            <a:chExt cx="4371517" cy="262170"/>
          </a:xfrm>
        </p:grpSpPr>
        <p:sp>
          <p:nvSpPr>
            <p:cNvPr id="3" name="Freeform 3"/>
            <p:cNvSpPr/>
            <p:nvPr/>
          </p:nvSpPr>
          <p:spPr>
            <a:xfrm>
              <a:off x="0" y="0"/>
              <a:ext cx="4371517" cy="262170"/>
            </a:xfrm>
            <a:custGeom>
              <a:avLst/>
              <a:gdLst/>
              <a:ahLst/>
              <a:cxnLst/>
              <a:rect l="l" t="t" r="r" b="b"/>
              <a:pathLst>
                <a:path w="4371517" h="262170">
                  <a:moveTo>
                    <a:pt x="29852" y="0"/>
                  </a:moveTo>
                  <a:lnTo>
                    <a:pt x="4341666" y="0"/>
                  </a:lnTo>
                  <a:cubicBezTo>
                    <a:pt x="4349583" y="0"/>
                    <a:pt x="4357176" y="3145"/>
                    <a:pt x="4362774" y="8743"/>
                  </a:cubicBezTo>
                  <a:cubicBezTo>
                    <a:pt x="4368372" y="14342"/>
                    <a:pt x="4371517" y="21935"/>
                    <a:pt x="4371517" y="29852"/>
                  </a:cubicBezTo>
                  <a:lnTo>
                    <a:pt x="4371517" y="232318"/>
                  </a:lnTo>
                  <a:cubicBezTo>
                    <a:pt x="4371517" y="248805"/>
                    <a:pt x="4358152" y="262170"/>
                    <a:pt x="4341666" y="262170"/>
                  </a:cubicBezTo>
                  <a:lnTo>
                    <a:pt x="29852" y="262170"/>
                  </a:lnTo>
                  <a:cubicBezTo>
                    <a:pt x="21935" y="262170"/>
                    <a:pt x="14342" y="259025"/>
                    <a:pt x="8743" y="253427"/>
                  </a:cubicBezTo>
                  <a:cubicBezTo>
                    <a:pt x="3145" y="247829"/>
                    <a:pt x="0" y="240236"/>
                    <a:pt x="0" y="232318"/>
                  </a:cubicBezTo>
                  <a:lnTo>
                    <a:pt x="0" y="29852"/>
                  </a:lnTo>
                  <a:cubicBezTo>
                    <a:pt x="0" y="21935"/>
                    <a:pt x="3145" y="14342"/>
                    <a:pt x="8743" y="8743"/>
                  </a:cubicBezTo>
                  <a:cubicBezTo>
                    <a:pt x="14342" y="3145"/>
                    <a:pt x="21935" y="0"/>
                    <a:pt x="29852" y="0"/>
                  </a:cubicBezTo>
                  <a:close/>
                </a:path>
              </a:pathLst>
            </a:custGeom>
            <a:ln w="38100" cap="rnd">
              <a:solidFill>
                <a:srgbClr val="E5E1DA"/>
              </a:solidFill>
              <a:prstDash val="solid"/>
              <a:round/>
            </a:ln>
          </p:spPr>
        </p:sp>
        <p:sp>
          <p:nvSpPr>
            <p:cNvPr id="4" name="TextBox 4"/>
            <p:cNvSpPr txBox="1"/>
            <p:nvPr/>
          </p:nvSpPr>
          <p:spPr>
            <a:xfrm>
              <a:off x="0" y="-38100"/>
              <a:ext cx="4371517" cy="30027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5651837" y="1308476"/>
            <a:ext cx="12112509" cy="8707633"/>
          </a:xfrm>
          <a:custGeom>
            <a:avLst/>
            <a:gdLst/>
            <a:ahLst/>
            <a:cxnLst/>
            <a:rect l="l" t="t" r="r" b="b"/>
            <a:pathLst>
              <a:path w="12112509" h="8707633">
                <a:moveTo>
                  <a:pt x="0" y="0"/>
                </a:moveTo>
                <a:lnTo>
                  <a:pt x="12112509" y="0"/>
                </a:lnTo>
                <a:lnTo>
                  <a:pt x="12112509" y="8707633"/>
                </a:lnTo>
                <a:lnTo>
                  <a:pt x="0" y="8707633"/>
                </a:lnTo>
                <a:lnTo>
                  <a:pt x="0" y="0"/>
                </a:lnTo>
                <a:close/>
              </a:path>
            </a:pathLst>
          </a:custGeom>
          <a:blipFill>
            <a:blip r:embed="rId2"/>
            <a:stretch>
              <a:fillRect t="-501"/>
            </a:stretch>
          </a:blipFill>
        </p:spPr>
      </p:sp>
      <p:sp>
        <p:nvSpPr>
          <p:cNvPr id="6" name="Freeform 6"/>
          <p:cNvSpPr/>
          <p:nvPr/>
        </p:nvSpPr>
        <p:spPr>
          <a:xfrm>
            <a:off x="12850445" y="9258300"/>
            <a:ext cx="428625" cy="428625"/>
          </a:xfrm>
          <a:custGeom>
            <a:avLst/>
            <a:gdLst/>
            <a:ahLst/>
            <a:cxnLst/>
            <a:rect l="l" t="t" r="r" b="b"/>
            <a:pathLst>
              <a:path w="428625" h="428625">
                <a:moveTo>
                  <a:pt x="0" y="0"/>
                </a:moveTo>
                <a:lnTo>
                  <a:pt x="428625" y="0"/>
                </a:lnTo>
                <a:lnTo>
                  <a:pt x="428625"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7173813" y="9258300"/>
            <a:ext cx="428625" cy="428625"/>
          </a:xfrm>
          <a:custGeom>
            <a:avLst/>
            <a:gdLst/>
            <a:ahLst/>
            <a:cxnLst/>
            <a:rect l="l" t="t" r="r" b="b"/>
            <a:pathLst>
              <a:path w="428625" h="428625">
                <a:moveTo>
                  <a:pt x="0" y="0"/>
                </a:moveTo>
                <a:lnTo>
                  <a:pt x="428625" y="0"/>
                </a:lnTo>
                <a:lnTo>
                  <a:pt x="428625" y="428625"/>
                </a:lnTo>
                <a:lnTo>
                  <a:pt x="0" y="4286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171305" y="879197"/>
            <a:ext cx="528429" cy="528429"/>
          </a:xfrm>
          <a:custGeom>
            <a:avLst/>
            <a:gdLst/>
            <a:ahLst/>
            <a:cxnLst/>
            <a:rect l="l" t="t" r="r" b="b"/>
            <a:pathLst>
              <a:path w="528429" h="528429">
                <a:moveTo>
                  <a:pt x="0" y="0"/>
                </a:moveTo>
                <a:lnTo>
                  <a:pt x="528429" y="0"/>
                </a:lnTo>
                <a:lnTo>
                  <a:pt x="528429" y="528429"/>
                </a:lnTo>
                <a:lnTo>
                  <a:pt x="0" y="5284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9"/>
          <p:cNvSpPr txBox="1"/>
          <p:nvPr/>
        </p:nvSpPr>
        <p:spPr>
          <a:xfrm>
            <a:off x="928665" y="3420633"/>
            <a:ext cx="11411477" cy="2203560"/>
          </a:xfrm>
          <a:prstGeom prst="rect">
            <a:avLst/>
          </a:prstGeom>
        </p:spPr>
        <p:txBody>
          <a:bodyPr lIns="0" tIns="0" rIns="0" bIns="0" rtlCol="0" anchor="t">
            <a:spAutoFit/>
          </a:bodyPr>
          <a:lstStyle/>
          <a:p>
            <a:pPr algn="l">
              <a:lnSpc>
                <a:spcPts val="15959"/>
              </a:lnSpc>
            </a:pPr>
            <a:r>
              <a:rPr lang="en-US" sz="14508" b="1">
                <a:solidFill>
                  <a:srgbClr val="FBF9F1"/>
                </a:solidFill>
                <a:latin typeface="Poppins Bold"/>
                <a:ea typeface="Poppins Bold"/>
                <a:cs typeface="Poppins Bold"/>
                <a:sym typeface="Poppins Bold"/>
              </a:rPr>
              <a:t> HOW TO....</a:t>
            </a:r>
          </a:p>
        </p:txBody>
      </p:sp>
      <p:sp>
        <p:nvSpPr>
          <p:cNvPr id="10" name="Freeform 10"/>
          <p:cNvSpPr/>
          <p:nvPr/>
        </p:nvSpPr>
        <p:spPr>
          <a:xfrm>
            <a:off x="928665" y="9258300"/>
            <a:ext cx="428625" cy="428625"/>
          </a:xfrm>
          <a:custGeom>
            <a:avLst/>
            <a:gdLst/>
            <a:ahLst/>
            <a:cxnLst/>
            <a:rect l="l" t="t" r="r" b="b"/>
            <a:pathLst>
              <a:path w="428625" h="428625">
                <a:moveTo>
                  <a:pt x="0" y="0"/>
                </a:moveTo>
                <a:lnTo>
                  <a:pt x="428625" y="0"/>
                </a:lnTo>
                <a:lnTo>
                  <a:pt x="428625" y="428625"/>
                </a:lnTo>
                <a:lnTo>
                  <a:pt x="0" y="4286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TextBox 11"/>
          <p:cNvSpPr txBox="1"/>
          <p:nvPr/>
        </p:nvSpPr>
        <p:spPr>
          <a:xfrm>
            <a:off x="1896669" y="882426"/>
            <a:ext cx="14376229" cy="464820"/>
          </a:xfrm>
          <a:prstGeom prst="rect">
            <a:avLst/>
          </a:prstGeom>
        </p:spPr>
        <p:txBody>
          <a:bodyPr lIns="0" tIns="0" rIns="0" bIns="0" rtlCol="0" anchor="t">
            <a:spAutoFit/>
          </a:bodyPr>
          <a:lstStyle/>
          <a:p>
            <a:pPr algn="l">
              <a:lnSpc>
                <a:spcPts val="3779"/>
              </a:lnSpc>
              <a:spcBef>
                <a:spcPct val="0"/>
              </a:spcBef>
            </a:pPr>
            <a:r>
              <a:rPr lang="en-US" sz="2700" b="1">
                <a:solidFill>
                  <a:srgbClr val="E5E1DA"/>
                </a:solidFill>
                <a:latin typeface="Lato Bold"/>
                <a:ea typeface="Lato Bold"/>
                <a:cs typeface="Lato Bold"/>
                <a:sym typeface="Lato Bold"/>
              </a:rPr>
              <a:t>Submitting an oversight application (typically called an IRB) for your research project at HPH</a:t>
            </a:r>
          </a:p>
        </p:txBody>
      </p:sp>
      <p:sp>
        <p:nvSpPr>
          <p:cNvPr id="12" name="TextBox 12"/>
          <p:cNvSpPr txBox="1"/>
          <p:nvPr/>
        </p:nvSpPr>
        <p:spPr>
          <a:xfrm>
            <a:off x="928665" y="6833868"/>
            <a:ext cx="7762921" cy="1128395"/>
          </a:xfrm>
          <a:prstGeom prst="rect">
            <a:avLst/>
          </a:prstGeom>
        </p:spPr>
        <p:txBody>
          <a:bodyPr lIns="0" tIns="0" rIns="0" bIns="0" rtlCol="0" anchor="t">
            <a:spAutoFit/>
          </a:bodyPr>
          <a:lstStyle/>
          <a:p>
            <a:pPr algn="l">
              <a:lnSpc>
                <a:spcPts val="4480"/>
              </a:lnSpc>
            </a:pPr>
            <a:r>
              <a:rPr lang="en-US" sz="3200" dirty="0">
                <a:solidFill>
                  <a:srgbClr val="E5E1DA"/>
                </a:solidFill>
                <a:latin typeface="Poppins"/>
                <a:ea typeface="Poppins"/>
                <a:cs typeface="Poppins"/>
                <a:sym typeface="Poppins"/>
              </a:rPr>
              <a:t>Presented by </a:t>
            </a:r>
          </a:p>
          <a:p>
            <a:pPr algn="l">
              <a:lnSpc>
                <a:spcPts val="4480"/>
              </a:lnSpc>
              <a:spcBef>
                <a:spcPct val="0"/>
              </a:spcBef>
            </a:pPr>
            <a:r>
              <a:rPr lang="en-US" sz="3200" dirty="0">
                <a:solidFill>
                  <a:srgbClr val="E5E1DA"/>
                </a:solidFill>
                <a:latin typeface="Poppins"/>
                <a:ea typeface="Poppins"/>
                <a:cs typeface="Poppins"/>
                <a:sym typeface="Poppins"/>
              </a:rPr>
              <a:t>Claire Kendal-Wright Ph.D.</a:t>
            </a:r>
          </a:p>
        </p:txBody>
      </p:sp>
      <p:sp>
        <p:nvSpPr>
          <p:cNvPr id="13" name="TextBox 13">
            <a:hlinkClick r:id="rId11"/>
          </p:cNvPr>
          <p:cNvSpPr txBox="1"/>
          <p:nvPr/>
        </p:nvSpPr>
        <p:spPr>
          <a:xfrm>
            <a:off x="1896669" y="9044623"/>
            <a:ext cx="4620214" cy="1191288"/>
          </a:xfrm>
          <a:prstGeom prst="rect">
            <a:avLst/>
          </a:prstGeom>
        </p:spPr>
        <p:txBody>
          <a:bodyPr lIns="0" tIns="0" rIns="0" bIns="0" rtlCol="0" anchor="t">
            <a:spAutoFit/>
          </a:bodyPr>
          <a:lstStyle/>
          <a:p>
            <a:pPr algn="l">
              <a:lnSpc>
                <a:spcPts val="3220"/>
              </a:lnSpc>
              <a:spcBef>
                <a:spcPct val="0"/>
              </a:spcBef>
            </a:pPr>
            <a:r>
              <a:rPr lang="en-US" sz="2300" u="sng" dirty="0">
                <a:solidFill>
                  <a:schemeClr val="accent5">
                    <a:lumMod val="60000"/>
                    <a:lumOff val="40000"/>
                  </a:schemeClr>
                </a:solidFill>
                <a:latin typeface="Lato"/>
                <a:ea typeface="Lato"/>
                <a:cs typeface="Lato"/>
                <a:sym typeface="Lato"/>
                <a:hlinkClick r:id="rId11" tooltip="https://www.hawaiipacifichealth.org/for-providers/research-institute/">
                  <a:extLst>
                    <a:ext uri="{A12FA001-AC4F-418D-AE19-62706E023703}">
                      <ahyp:hlinkClr xmlns:ahyp="http://schemas.microsoft.com/office/drawing/2018/hyperlinkcolor" val="tx"/>
                    </a:ext>
                  </a:extLst>
                </a:hlinkClick>
              </a:rPr>
              <a:t>https://www.hawaiipacifichealth.org/for-providers/research-institute/</a:t>
            </a:r>
            <a:endParaRPr lang="en-US" sz="2300" dirty="0">
              <a:solidFill>
                <a:schemeClr val="accent5">
                  <a:lumMod val="60000"/>
                  <a:lumOff val="40000"/>
                </a:schemeClr>
              </a:solidFill>
              <a:latin typeface="Lato"/>
              <a:ea typeface="Lato"/>
              <a:cs typeface="Lato"/>
              <a:sym typeface="Lato"/>
            </a:endParaRPr>
          </a:p>
          <a:p>
            <a:pPr algn="l">
              <a:lnSpc>
                <a:spcPts val="3220"/>
              </a:lnSpc>
              <a:spcBef>
                <a:spcPct val="0"/>
              </a:spcBef>
            </a:pPr>
            <a:endParaRPr lang="en-US" sz="2300" dirty="0">
              <a:solidFill>
                <a:schemeClr val="bg1"/>
              </a:solidFill>
              <a:latin typeface="Lato"/>
              <a:ea typeface="Lato"/>
              <a:cs typeface="Lato"/>
              <a:sym typeface="Lato"/>
            </a:endParaRPr>
          </a:p>
        </p:txBody>
      </p:sp>
      <p:sp>
        <p:nvSpPr>
          <p:cNvPr id="14" name="TextBox 14"/>
          <p:cNvSpPr txBox="1"/>
          <p:nvPr/>
        </p:nvSpPr>
        <p:spPr>
          <a:xfrm>
            <a:off x="7773888" y="9244648"/>
            <a:ext cx="3701778" cy="398780"/>
          </a:xfrm>
          <a:prstGeom prst="rect">
            <a:avLst/>
          </a:prstGeom>
        </p:spPr>
        <p:txBody>
          <a:bodyPr lIns="0" tIns="0" rIns="0" bIns="0" rtlCol="0" anchor="t">
            <a:spAutoFit/>
          </a:bodyPr>
          <a:lstStyle/>
          <a:p>
            <a:pPr algn="l">
              <a:lnSpc>
                <a:spcPts val="3220"/>
              </a:lnSpc>
              <a:spcBef>
                <a:spcPct val="0"/>
              </a:spcBef>
            </a:pPr>
            <a:r>
              <a:rPr lang="en-US" sz="2300">
                <a:solidFill>
                  <a:srgbClr val="E5E1DA"/>
                </a:solidFill>
                <a:latin typeface="Lato"/>
                <a:ea typeface="Lato"/>
                <a:cs typeface="Lato"/>
                <a:sym typeface="Lato"/>
              </a:rPr>
              <a:t>ckendal@hawaii.edu</a:t>
            </a:r>
          </a:p>
        </p:txBody>
      </p:sp>
      <p:sp>
        <p:nvSpPr>
          <p:cNvPr id="15" name="TextBox 15"/>
          <p:cNvSpPr txBox="1"/>
          <p:nvPr/>
        </p:nvSpPr>
        <p:spPr>
          <a:xfrm>
            <a:off x="13451260" y="9244648"/>
            <a:ext cx="4313086" cy="798830"/>
          </a:xfrm>
          <a:prstGeom prst="rect">
            <a:avLst/>
          </a:prstGeom>
        </p:spPr>
        <p:txBody>
          <a:bodyPr lIns="0" tIns="0" rIns="0" bIns="0" rtlCol="0" anchor="t">
            <a:spAutoFit/>
          </a:bodyPr>
          <a:lstStyle/>
          <a:p>
            <a:pPr algn="l">
              <a:lnSpc>
                <a:spcPts val="3220"/>
              </a:lnSpc>
              <a:spcBef>
                <a:spcPct val="0"/>
              </a:spcBef>
            </a:pPr>
            <a:r>
              <a:rPr lang="en-US" sz="2300">
                <a:solidFill>
                  <a:srgbClr val="E5E1DA"/>
                </a:solidFill>
                <a:latin typeface="Lato"/>
                <a:ea typeface="Lato"/>
                <a:cs typeface="Lato"/>
                <a:sym typeface="Lato"/>
              </a:rPr>
              <a:t>Department of Obstetrics Gynecology and Women’s Health</a:t>
            </a:r>
          </a:p>
        </p:txBody>
      </p:sp>
      <p:pic>
        <p:nvPicPr>
          <p:cNvPr id="16" name="Picture 15">
            <a:extLst>
              <a:ext uri="{FF2B5EF4-FFF2-40B4-BE49-F238E27FC236}">
                <a16:creationId xmlns:a16="http://schemas.microsoft.com/office/drawing/2014/main" id="{C2618A5A-4EF7-DEB0-2E93-418CA74BA6A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1822" y="7712716"/>
            <a:ext cx="1828801" cy="18288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4983476" flipV="1">
            <a:off x="-2892749" y="-954371"/>
            <a:ext cx="7674102" cy="8229600"/>
          </a:xfrm>
          <a:custGeom>
            <a:avLst/>
            <a:gdLst/>
            <a:ahLst/>
            <a:cxnLst/>
            <a:rect l="l" t="t" r="r" b="b"/>
            <a:pathLst>
              <a:path w="7674102" h="8229600">
                <a:moveTo>
                  <a:pt x="0" y="8229600"/>
                </a:moveTo>
                <a:lnTo>
                  <a:pt x="7674102" y="8229600"/>
                </a:lnTo>
                <a:lnTo>
                  <a:pt x="7674102" y="0"/>
                </a:lnTo>
                <a:lnTo>
                  <a:pt x="0" y="0"/>
                </a:lnTo>
                <a:lnTo>
                  <a:pt x="0" y="8229600"/>
                </a:lnTo>
                <a:close/>
              </a:path>
            </a:pathLst>
          </a:custGeom>
          <a:blipFill>
            <a:blip r:embed="rId2"/>
            <a:stretch>
              <a:fillRect/>
            </a:stretch>
          </a:blipFill>
        </p:spPr>
      </p:sp>
      <p:sp>
        <p:nvSpPr>
          <p:cNvPr id="3" name="Freeform 3"/>
          <p:cNvSpPr/>
          <p:nvPr/>
        </p:nvSpPr>
        <p:spPr>
          <a:xfrm>
            <a:off x="15372182" y="7212868"/>
            <a:ext cx="6195600" cy="3384081"/>
          </a:xfrm>
          <a:custGeom>
            <a:avLst/>
            <a:gdLst/>
            <a:ahLst/>
            <a:cxnLst/>
            <a:rect l="l" t="t" r="r" b="b"/>
            <a:pathLst>
              <a:path w="6195600" h="3384081">
                <a:moveTo>
                  <a:pt x="0" y="0"/>
                </a:moveTo>
                <a:lnTo>
                  <a:pt x="6195601" y="0"/>
                </a:lnTo>
                <a:lnTo>
                  <a:pt x="6195601" y="3384081"/>
                </a:lnTo>
                <a:lnTo>
                  <a:pt x="0" y="3384081"/>
                </a:lnTo>
                <a:lnTo>
                  <a:pt x="0" y="0"/>
                </a:lnTo>
                <a:close/>
              </a:path>
            </a:pathLst>
          </a:custGeom>
          <a:blipFill>
            <a:blip r:embed="rId3"/>
            <a:stretch>
              <a:fillRect l="-9750" b="-143185"/>
            </a:stretch>
          </a:blipFill>
        </p:spPr>
      </p:sp>
      <p:grpSp>
        <p:nvGrpSpPr>
          <p:cNvPr id="4" name="Group 4"/>
          <p:cNvGrpSpPr/>
          <p:nvPr/>
        </p:nvGrpSpPr>
        <p:grpSpPr>
          <a:xfrm>
            <a:off x="7026837" y="3132575"/>
            <a:ext cx="4235898" cy="6209424"/>
            <a:chOff x="0" y="0"/>
            <a:chExt cx="656251" cy="962002"/>
          </a:xfrm>
        </p:grpSpPr>
        <p:sp>
          <p:nvSpPr>
            <p:cNvPr id="5" name="Freeform 5"/>
            <p:cNvSpPr/>
            <p:nvPr/>
          </p:nvSpPr>
          <p:spPr>
            <a:xfrm>
              <a:off x="0" y="0"/>
              <a:ext cx="656251" cy="962002"/>
            </a:xfrm>
            <a:custGeom>
              <a:avLst/>
              <a:gdLst/>
              <a:ahLst/>
              <a:cxnLst/>
              <a:rect l="l" t="t" r="r" b="b"/>
              <a:pathLst>
                <a:path w="656251" h="962002">
                  <a:moveTo>
                    <a:pt x="42037" y="0"/>
                  </a:moveTo>
                  <a:lnTo>
                    <a:pt x="614215" y="0"/>
                  </a:lnTo>
                  <a:cubicBezTo>
                    <a:pt x="625363" y="0"/>
                    <a:pt x="636056" y="4429"/>
                    <a:pt x="643939" y="12312"/>
                  </a:cubicBezTo>
                  <a:cubicBezTo>
                    <a:pt x="651823" y="20196"/>
                    <a:pt x="656251" y="30888"/>
                    <a:pt x="656251" y="42037"/>
                  </a:cubicBezTo>
                  <a:lnTo>
                    <a:pt x="656251" y="919965"/>
                  </a:lnTo>
                  <a:cubicBezTo>
                    <a:pt x="656251" y="943182"/>
                    <a:pt x="637431" y="962002"/>
                    <a:pt x="614215" y="962002"/>
                  </a:cubicBezTo>
                  <a:lnTo>
                    <a:pt x="42037" y="962002"/>
                  </a:lnTo>
                  <a:cubicBezTo>
                    <a:pt x="30888" y="962002"/>
                    <a:pt x="20196" y="957573"/>
                    <a:pt x="12312" y="949690"/>
                  </a:cubicBezTo>
                  <a:cubicBezTo>
                    <a:pt x="4429" y="941807"/>
                    <a:pt x="0" y="931114"/>
                    <a:pt x="0" y="919965"/>
                  </a:cubicBezTo>
                  <a:lnTo>
                    <a:pt x="0" y="42037"/>
                  </a:lnTo>
                  <a:cubicBezTo>
                    <a:pt x="0" y="30888"/>
                    <a:pt x="4429" y="20196"/>
                    <a:pt x="12312" y="12312"/>
                  </a:cubicBezTo>
                  <a:cubicBezTo>
                    <a:pt x="20196" y="4429"/>
                    <a:pt x="30888" y="0"/>
                    <a:pt x="42037" y="0"/>
                  </a:cubicBezTo>
                  <a:close/>
                </a:path>
              </a:pathLst>
            </a:custGeom>
            <a:blipFill>
              <a:blip r:embed="rId4"/>
              <a:stretch>
                <a:fillRect l="-23295" r="-23295"/>
              </a:stretch>
            </a:blipFill>
          </p:spPr>
        </p:sp>
      </p:grpSp>
      <p:grpSp>
        <p:nvGrpSpPr>
          <p:cNvPr id="6" name="Group 6"/>
          <p:cNvGrpSpPr/>
          <p:nvPr/>
        </p:nvGrpSpPr>
        <p:grpSpPr>
          <a:xfrm>
            <a:off x="550652" y="3132575"/>
            <a:ext cx="6188862" cy="2961051"/>
            <a:chOff x="0" y="0"/>
            <a:chExt cx="1629988" cy="779865"/>
          </a:xfrm>
        </p:grpSpPr>
        <p:sp>
          <p:nvSpPr>
            <p:cNvPr id="7" name="Freeform 7"/>
            <p:cNvSpPr/>
            <p:nvPr/>
          </p:nvSpPr>
          <p:spPr>
            <a:xfrm>
              <a:off x="0" y="0"/>
              <a:ext cx="1629988" cy="779865"/>
            </a:xfrm>
            <a:custGeom>
              <a:avLst/>
              <a:gdLst/>
              <a:ahLst/>
              <a:cxnLst/>
              <a:rect l="l" t="t" r="r" b="b"/>
              <a:pathLst>
                <a:path w="1629988" h="779865">
                  <a:moveTo>
                    <a:pt x="25019" y="0"/>
                  </a:moveTo>
                  <a:lnTo>
                    <a:pt x="1604970" y="0"/>
                  </a:lnTo>
                  <a:cubicBezTo>
                    <a:pt x="1611605" y="0"/>
                    <a:pt x="1617969" y="2636"/>
                    <a:pt x="1622661" y="7328"/>
                  </a:cubicBezTo>
                  <a:cubicBezTo>
                    <a:pt x="1627353" y="12020"/>
                    <a:pt x="1629988" y="18383"/>
                    <a:pt x="1629988" y="25019"/>
                  </a:cubicBezTo>
                  <a:lnTo>
                    <a:pt x="1629988" y="754846"/>
                  </a:lnTo>
                  <a:cubicBezTo>
                    <a:pt x="1629988" y="761482"/>
                    <a:pt x="1627353" y="767845"/>
                    <a:pt x="1622661" y="772537"/>
                  </a:cubicBezTo>
                  <a:cubicBezTo>
                    <a:pt x="1617969" y="777229"/>
                    <a:pt x="1611605" y="779865"/>
                    <a:pt x="1604970" y="779865"/>
                  </a:cubicBezTo>
                  <a:lnTo>
                    <a:pt x="25019" y="779865"/>
                  </a:lnTo>
                  <a:cubicBezTo>
                    <a:pt x="18383" y="779865"/>
                    <a:pt x="12020" y="777229"/>
                    <a:pt x="7328" y="772537"/>
                  </a:cubicBezTo>
                  <a:cubicBezTo>
                    <a:pt x="2636" y="767845"/>
                    <a:pt x="0" y="761482"/>
                    <a:pt x="0" y="754846"/>
                  </a:cubicBezTo>
                  <a:lnTo>
                    <a:pt x="0" y="25019"/>
                  </a:lnTo>
                  <a:cubicBezTo>
                    <a:pt x="0" y="18383"/>
                    <a:pt x="2636" y="12020"/>
                    <a:pt x="7328" y="7328"/>
                  </a:cubicBezTo>
                  <a:cubicBezTo>
                    <a:pt x="12020" y="2636"/>
                    <a:pt x="18383" y="0"/>
                    <a:pt x="25019" y="0"/>
                  </a:cubicBezTo>
                  <a:close/>
                </a:path>
              </a:pathLst>
            </a:custGeom>
            <a:solidFill>
              <a:srgbClr val="000000"/>
            </a:solidFill>
            <a:ln w="38100" cap="sq">
              <a:solidFill>
                <a:srgbClr val="FBF9F1"/>
              </a:solidFill>
              <a:prstDash val="solid"/>
              <a:miter/>
            </a:ln>
          </p:spPr>
        </p:sp>
        <p:sp>
          <p:nvSpPr>
            <p:cNvPr id="8" name="TextBox 8"/>
            <p:cNvSpPr txBox="1"/>
            <p:nvPr/>
          </p:nvSpPr>
          <p:spPr>
            <a:xfrm>
              <a:off x="0" y="-38100"/>
              <a:ext cx="1629988" cy="81796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550652" y="6380949"/>
            <a:ext cx="6188862" cy="2961051"/>
            <a:chOff x="0" y="0"/>
            <a:chExt cx="1629988" cy="779865"/>
          </a:xfrm>
        </p:grpSpPr>
        <p:sp>
          <p:nvSpPr>
            <p:cNvPr id="10" name="Freeform 10"/>
            <p:cNvSpPr/>
            <p:nvPr/>
          </p:nvSpPr>
          <p:spPr>
            <a:xfrm>
              <a:off x="0" y="0"/>
              <a:ext cx="1629988" cy="779865"/>
            </a:xfrm>
            <a:custGeom>
              <a:avLst/>
              <a:gdLst/>
              <a:ahLst/>
              <a:cxnLst/>
              <a:rect l="l" t="t" r="r" b="b"/>
              <a:pathLst>
                <a:path w="1629988" h="779865">
                  <a:moveTo>
                    <a:pt x="25019" y="0"/>
                  </a:moveTo>
                  <a:lnTo>
                    <a:pt x="1604970" y="0"/>
                  </a:lnTo>
                  <a:cubicBezTo>
                    <a:pt x="1611605" y="0"/>
                    <a:pt x="1617969" y="2636"/>
                    <a:pt x="1622661" y="7328"/>
                  </a:cubicBezTo>
                  <a:cubicBezTo>
                    <a:pt x="1627353" y="12020"/>
                    <a:pt x="1629988" y="18383"/>
                    <a:pt x="1629988" y="25019"/>
                  </a:cubicBezTo>
                  <a:lnTo>
                    <a:pt x="1629988" y="754846"/>
                  </a:lnTo>
                  <a:cubicBezTo>
                    <a:pt x="1629988" y="761482"/>
                    <a:pt x="1627353" y="767845"/>
                    <a:pt x="1622661" y="772537"/>
                  </a:cubicBezTo>
                  <a:cubicBezTo>
                    <a:pt x="1617969" y="777229"/>
                    <a:pt x="1611605" y="779865"/>
                    <a:pt x="1604970" y="779865"/>
                  </a:cubicBezTo>
                  <a:lnTo>
                    <a:pt x="25019" y="779865"/>
                  </a:lnTo>
                  <a:cubicBezTo>
                    <a:pt x="18383" y="779865"/>
                    <a:pt x="12020" y="777229"/>
                    <a:pt x="7328" y="772537"/>
                  </a:cubicBezTo>
                  <a:cubicBezTo>
                    <a:pt x="2636" y="767845"/>
                    <a:pt x="0" y="761482"/>
                    <a:pt x="0" y="754846"/>
                  </a:cubicBezTo>
                  <a:lnTo>
                    <a:pt x="0" y="25019"/>
                  </a:lnTo>
                  <a:cubicBezTo>
                    <a:pt x="0" y="18383"/>
                    <a:pt x="2636" y="12020"/>
                    <a:pt x="7328" y="7328"/>
                  </a:cubicBezTo>
                  <a:cubicBezTo>
                    <a:pt x="12020" y="2636"/>
                    <a:pt x="18383" y="0"/>
                    <a:pt x="25019" y="0"/>
                  </a:cubicBezTo>
                  <a:close/>
                </a:path>
              </a:pathLst>
            </a:custGeom>
            <a:solidFill>
              <a:srgbClr val="000000"/>
            </a:solidFill>
            <a:ln w="38100" cap="sq">
              <a:solidFill>
                <a:srgbClr val="FBF9F1"/>
              </a:solidFill>
              <a:prstDash val="solid"/>
              <a:miter/>
            </a:ln>
          </p:spPr>
        </p:sp>
        <p:sp>
          <p:nvSpPr>
            <p:cNvPr id="11" name="TextBox 11"/>
            <p:cNvSpPr txBox="1"/>
            <p:nvPr/>
          </p:nvSpPr>
          <p:spPr>
            <a:xfrm>
              <a:off x="0" y="-38100"/>
              <a:ext cx="1629988" cy="81796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548485" y="3132575"/>
            <a:ext cx="6188862" cy="2961051"/>
            <a:chOff x="0" y="0"/>
            <a:chExt cx="1629988" cy="779865"/>
          </a:xfrm>
        </p:grpSpPr>
        <p:sp>
          <p:nvSpPr>
            <p:cNvPr id="13" name="Freeform 13"/>
            <p:cNvSpPr/>
            <p:nvPr/>
          </p:nvSpPr>
          <p:spPr>
            <a:xfrm>
              <a:off x="0" y="0"/>
              <a:ext cx="1629988" cy="779865"/>
            </a:xfrm>
            <a:custGeom>
              <a:avLst/>
              <a:gdLst/>
              <a:ahLst/>
              <a:cxnLst/>
              <a:rect l="l" t="t" r="r" b="b"/>
              <a:pathLst>
                <a:path w="1629988" h="779865">
                  <a:moveTo>
                    <a:pt x="25019" y="0"/>
                  </a:moveTo>
                  <a:lnTo>
                    <a:pt x="1604970" y="0"/>
                  </a:lnTo>
                  <a:cubicBezTo>
                    <a:pt x="1611605" y="0"/>
                    <a:pt x="1617969" y="2636"/>
                    <a:pt x="1622661" y="7328"/>
                  </a:cubicBezTo>
                  <a:cubicBezTo>
                    <a:pt x="1627353" y="12020"/>
                    <a:pt x="1629988" y="18383"/>
                    <a:pt x="1629988" y="25019"/>
                  </a:cubicBezTo>
                  <a:lnTo>
                    <a:pt x="1629988" y="754846"/>
                  </a:lnTo>
                  <a:cubicBezTo>
                    <a:pt x="1629988" y="761482"/>
                    <a:pt x="1627353" y="767845"/>
                    <a:pt x="1622661" y="772537"/>
                  </a:cubicBezTo>
                  <a:cubicBezTo>
                    <a:pt x="1617969" y="777229"/>
                    <a:pt x="1611605" y="779865"/>
                    <a:pt x="1604970" y="779865"/>
                  </a:cubicBezTo>
                  <a:lnTo>
                    <a:pt x="25019" y="779865"/>
                  </a:lnTo>
                  <a:cubicBezTo>
                    <a:pt x="18383" y="779865"/>
                    <a:pt x="12020" y="777229"/>
                    <a:pt x="7328" y="772537"/>
                  </a:cubicBezTo>
                  <a:cubicBezTo>
                    <a:pt x="2636" y="767845"/>
                    <a:pt x="0" y="761482"/>
                    <a:pt x="0" y="754846"/>
                  </a:cubicBezTo>
                  <a:lnTo>
                    <a:pt x="0" y="25019"/>
                  </a:lnTo>
                  <a:cubicBezTo>
                    <a:pt x="0" y="18383"/>
                    <a:pt x="2636" y="12020"/>
                    <a:pt x="7328" y="7328"/>
                  </a:cubicBezTo>
                  <a:cubicBezTo>
                    <a:pt x="12020" y="2636"/>
                    <a:pt x="18383" y="0"/>
                    <a:pt x="25019" y="0"/>
                  </a:cubicBezTo>
                  <a:close/>
                </a:path>
              </a:pathLst>
            </a:custGeom>
            <a:solidFill>
              <a:srgbClr val="000000"/>
            </a:solidFill>
            <a:ln w="38100" cap="sq">
              <a:solidFill>
                <a:srgbClr val="FBF9F1"/>
              </a:solidFill>
              <a:prstDash val="solid"/>
              <a:miter/>
            </a:ln>
          </p:spPr>
        </p:sp>
        <p:sp>
          <p:nvSpPr>
            <p:cNvPr id="14" name="TextBox 14"/>
            <p:cNvSpPr txBox="1"/>
            <p:nvPr/>
          </p:nvSpPr>
          <p:spPr>
            <a:xfrm>
              <a:off x="0" y="-38100"/>
              <a:ext cx="1629988" cy="81796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1548485" y="6371424"/>
            <a:ext cx="6188862" cy="2961051"/>
            <a:chOff x="0" y="0"/>
            <a:chExt cx="1629988" cy="779865"/>
          </a:xfrm>
        </p:grpSpPr>
        <p:sp>
          <p:nvSpPr>
            <p:cNvPr id="16" name="Freeform 16"/>
            <p:cNvSpPr/>
            <p:nvPr/>
          </p:nvSpPr>
          <p:spPr>
            <a:xfrm>
              <a:off x="0" y="0"/>
              <a:ext cx="1629988" cy="779865"/>
            </a:xfrm>
            <a:custGeom>
              <a:avLst/>
              <a:gdLst/>
              <a:ahLst/>
              <a:cxnLst/>
              <a:rect l="l" t="t" r="r" b="b"/>
              <a:pathLst>
                <a:path w="1629988" h="779865">
                  <a:moveTo>
                    <a:pt x="25019" y="0"/>
                  </a:moveTo>
                  <a:lnTo>
                    <a:pt x="1604970" y="0"/>
                  </a:lnTo>
                  <a:cubicBezTo>
                    <a:pt x="1611605" y="0"/>
                    <a:pt x="1617969" y="2636"/>
                    <a:pt x="1622661" y="7328"/>
                  </a:cubicBezTo>
                  <a:cubicBezTo>
                    <a:pt x="1627353" y="12020"/>
                    <a:pt x="1629988" y="18383"/>
                    <a:pt x="1629988" y="25019"/>
                  </a:cubicBezTo>
                  <a:lnTo>
                    <a:pt x="1629988" y="754846"/>
                  </a:lnTo>
                  <a:cubicBezTo>
                    <a:pt x="1629988" y="761482"/>
                    <a:pt x="1627353" y="767845"/>
                    <a:pt x="1622661" y="772537"/>
                  </a:cubicBezTo>
                  <a:cubicBezTo>
                    <a:pt x="1617969" y="777229"/>
                    <a:pt x="1611605" y="779865"/>
                    <a:pt x="1604970" y="779865"/>
                  </a:cubicBezTo>
                  <a:lnTo>
                    <a:pt x="25019" y="779865"/>
                  </a:lnTo>
                  <a:cubicBezTo>
                    <a:pt x="18383" y="779865"/>
                    <a:pt x="12020" y="777229"/>
                    <a:pt x="7328" y="772537"/>
                  </a:cubicBezTo>
                  <a:cubicBezTo>
                    <a:pt x="2636" y="767845"/>
                    <a:pt x="0" y="761482"/>
                    <a:pt x="0" y="754846"/>
                  </a:cubicBezTo>
                  <a:lnTo>
                    <a:pt x="0" y="25019"/>
                  </a:lnTo>
                  <a:cubicBezTo>
                    <a:pt x="0" y="18383"/>
                    <a:pt x="2636" y="12020"/>
                    <a:pt x="7328" y="7328"/>
                  </a:cubicBezTo>
                  <a:cubicBezTo>
                    <a:pt x="12020" y="2636"/>
                    <a:pt x="18383" y="0"/>
                    <a:pt x="25019" y="0"/>
                  </a:cubicBezTo>
                  <a:close/>
                </a:path>
              </a:pathLst>
            </a:custGeom>
            <a:solidFill>
              <a:srgbClr val="000000"/>
            </a:solidFill>
            <a:ln w="38100" cap="sq">
              <a:solidFill>
                <a:srgbClr val="FBF9F1"/>
              </a:solidFill>
              <a:prstDash val="solid"/>
              <a:miter/>
            </a:ln>
          </p:spPr>
        </p:sp>
        <p:sp>
          <p:nvSpPr>
            <p:cNvPr id="17" name="TextBox 17"/>
            <p:cNvSpPr txBox="1"/>
            <p:nvPr/>
          </p:nvSpPr>
          <p:spPr>
            <a:xfrm>
              <a:off x="0" y="-38100"/>
              <a:ext cx="1629988" cy="817965"/>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944302" y="4112215"/>
            <a:ext cx="5445149" cy="1163320"/>
          </a:xfrm>
          <a:prstGeom prst="rect">
            <a:avLst/>
          </a:prstGeom>
        </p:spPr>
        <p:txBody>
          <a:bodyPr lIns="0" tIns="0" rIns="0" bIns="0" rtlCol="0" anchor="t">
            <a:spAutoFit/>
          </a:bodyPr>
          <a:lstStyle/>
          <a:p>
            <a:pPr algn="l">
              <a:lnSpc>
                <a:spcPts val="3079"/>
              </a:lnSpc>
            </a:pPr>
            <a:r>
              <a:rPr lang="en-US" sz="2199" dirty="0">
                <a:solidFill>
                  <a:srgbClr val="E5E1DA"/>
                </a:solidFill>
                <a:latin typeface="Lato"/>
                <a:ea typeface="Lato"/>
                <a:cs typeface="Lato"/>
                <a:sym typeface="Lato"/>
              </a:rPr>
              <a:t>This often happens</a:t>
            </a:r>
          </a:p>
          <a:p>
            <a:pPr algn="l">
              <a:lnSpc>
                <a:spcPts val="3079"/>
              </a:lnSpc>
              <a:spcBef>
                <a:spcPct val="0"/>
              </a:spcBef>
            </a:pPr>
            <a:r>
              <a:rPr lang="en-US" sz="2199" dirty="0">
                <a:solidFill>
                  <a:srgbClr val="E5E1DA"/>
                </a:solidFill>
                <a:latin typeface="Lato"/>
                <a:ea typeface="Lato"/>
                <a:cs typeface="Lato"/>
                <a:sym typeface="Lato"/>
              </a:rPr>
              <a:t>HPH IRB is familiar with it and will work with you</a:t>
            </a:r>
          </a:p>
        </p:txBody>
      </p:sp>
      <p:sp>
        <p:nvSpPr>
          <p:cNvPr id="19" name="TextBox 19"/>
          <p:cNvSpPr txBox="1"/>
          <p:nvPr/>
        </p:nvSpPr>
        <p:spPr>
          <a:xfrm>
            <a:off x="944302" y="3502991"/>
            <a:ext cx="5445149" cy="431800"/>
          </a:xfrm>
          <a:prstGeom prst="rect">
            <a:avLst/>
          </a:prstGeom>
        </p:spPr>
        <p:txBody>
          <a:bodyPr lIns="0" tIns="0" rIns="0" bIns="0" rtlCol="0" anchor="t">
            <a:spAutoFit/>
          </a:bodyPr>
          <a:lstStyle/>
          <a:p>
            <a:pPr marL="539751" lvl="1" indent="-269876" algn="l">
              <a:lnSpc>
                <a:spcPts val="3500"/>
              </a:lnSpc>
              <a:spcBef>
                <a:spcPct val="0"/>
              </a:spcBef>
              <a:buAutoNum type="arabicPeriod"/>
            </a:pPr>
            <a:r>
              <a:rPr lang="en-US" sz="2500" b="1">
                <a:solidFill>
                  <a:srgbClr val="FBF9F1"/>
                </a:solidFill>
                <a:latin typeface="Lato Bold"/>
                <a:ea typeface="Lato Bold"/>
                <a:cs typeface="Lato Bold"/>
                <a:sym typeface="Lato Bold"/>
              </a:rPr>
              <a:t>ITS OK</a:t>
            </a:r>
          </a:p>
        </p:txBody>
      </p:sp>
      <p:sp>
        <p:nvSpPr>
          <p:cNvPr id="20" name="TextBox 20"/>
          <p:cNvSpPr txBox="1"/>
          <p:nvPr/>
        </p:nvSpPr>
        <p:spPr>
          <a:xfrm>
            <a:off x="4525413" y="945000"/>
            <a:ext cx="9237174" cy="1454150"/>
          </a:xfrm>
          <a:prstGeom prst="rect">
            <a:avLst/>
          </a:prstGeom>
        </p:spPr>
        <p:txBody>
          <a:bodyPr lIns="0" tIns="0" rIns="0" bIns="0" rtlCol="0" anchor="t">
            <a:spAutoFit/>
          </a:bodyPr>
          <a:lstStyle/>
          <a:p>
            <a:pPr algn="ctr">
              <a:lnSpc>
                <a:spcPts val="5500"/>
              </a:lnSpc>
            </a:pPr>
            <a:r>
              <a:rPr lang="en-US" sz="5000" b="1">
                <a:solidFill>
                  <a:srgbClr val="FBF9F1"/>
                </a:solidFill>
                <a:latin typeface="Poppins Bold"/>
                <a:ea typeface="Poppins Bold"/>
                <a:cs typeface="Poppins Bold"/>
                <a:sym typeface="Poppins Bold"/>
              </a:rPr>
              <a:t>WHAT IF YOU ALREADY HAVE UH IRB APPROVAL?</a:t>
            </a:r>
          </a:p>
        </p:txBody>
      </p:sp>
      <p:sp>
        <p:nvSpPr>
          <p:cNvPr id="21" name="TextBox 21"/>
          <p:cNvSpPr txBox="1"/>
          <p:nvPr/>
        </p:nvSpPr>
        <p:spPr>
          <a:xfrm>
            <a:off x="922509" y="7647663"/>
            <a:ext cx="5445149" cy="1163320"/>
          </a:xfrm>
          <a:prstGeom prst="rect">
            <a:avLst/>
          </a:prstGeom>
        </p:spPr>
        <p:txBody>
          <a:bodyPr lIns="0" tIns="0" rIns="0" bIns="0" rtlCol="0" anchor="t">
            <a:spAutoFit/>
          </a:bodyPr>
          <a:lstStyle/>
          <a:p>
            <a:pPr algn="l">
              <a:lnSpc>
                <a:spcPts val="3079"/>
              </a:lnSpc>
            </a:pPr>
            <a:r>
              <a:rPr lang="en-US" sz="2199">
                <a:solidFill>
                  <a:srgbClr val="E5E1DA"/>
                </a:solidFill>
                <a:latin typeface="Lato"/>
                <a:ea typeface="Lato"/>
                <a:cs typeface="Lato"/>
                <a:sym typeface="Lato"/>
              </a:rPr>
              <a:t>Email your application (full) and approval letter to Andrea Siu.</a:t>
            </a:r>
          </a:p>
          <a:p>
            <a:pPr algn="l">
              <a:lnSpc>
                <a:spcPts val="3079"/>
              </a:lnSpc>
              <a:spcBef>
                <a:spcPct val="0"/>
              </a:spcBef>
            </a:pPr>
            <a:r>
              <a:rPr lang="en-US" sz="2199">
                <a:solidFill>
                  <a:srgbClr val="E5E1DA"/>
                </a:solidFill>
                <a:latin typeface="Lato"/>
                <a:ea typeface="Lato"/>
                <a:cs typeface="Lato"/>
                <a:sym typeface="Lato"/>
              </a:rPr>
              <a:t>andrea.siu@hawaiipacifichealth.org</a:t>
            </a:r>
          </a:p>
        </p:txBody>
      </p:sp>
      <p:sp>
        <p:nvSpPr>
          <p:cNvPr id="22" name="TextBox 22"/>
          <p:cNvSpPr txBox="1"/>
          <p:nvPr/>
        </p:nvSpPr>
        <p:spPr>
          <a:xfrm>
            <a:off x="944302" y="6751365"/>
            <a:ext cx="5445149" cy="431800"/>
          </a:xfrm>
          <a:prstGeom prst="rect">
            <a:avLst/>
          </a:prstGeom>
        </p:spPr>
        <p:txBody>
          <a:bodyPr lIns="0" tIns="0" rIns="0" bIns="0" rtlCol="0" anchor="t">
            <a:spAutoFit/>
          </a:bodyPr>
          <a:lstStyle/>
          <a:p>
            <a:pPr marL="539751" lvl="1" indent="-269876" algn="l">
              <a:lnSpc>
                <a:spcPts val="3500"/>
              </a:lnSpc>
              <a:spcBef>
                <a:spcPct val="0"/>
              </a:spcBef>
              <a:buAutoNum type="arabicPeriod"/>
            </a:pPr>
            <a:r>
              <a:rPr lang="en-US" sz="2500" b="1">
                <a:solidFill>
                  <a:srgbClr val="FBF9F1"/>
                </a:solidFill>
                <a:latin typeface="Lato Bold"/>
                <a:ea typeface="Lato Bold"/>
                <a:cs typeface="Lato Bold"/>
                <a:sym typeface="Lato Bold"/>
              </a:rPr>
              <a:t> SEND YOUR PAPERWORK</a:t>
            </a:r>
          </a:p>
        </p:txBody>
      </p:sp>
      <p:sp>
        <p:nvSpPr>
          <p:cNvPr id="23" name="TextBox 23"/>
          <p:cNvSpPr txBox="1"/>
          <p:nvPr/>
        </p:nvSpPr>
        <p:spPr>
          <a:xfrm>
            <a:off x="11942135" y="4112215"/>
            <a:ext cx="5445149" cy="1163320"/>
          </a:xfrm>
          <a:prstGeom prst="rect">
            <a:avLst/>
          </a:prstGeom>
        </p:spPr>
        <p:txBody>
          <a:bodyPr lIns="0" tIns="0" rIns="0" bIns="0" rtlCol="0" anchor="t">
            <a:spAutoFit/>
          </a:bodyPr>
          <a:lstStyle/>
          <a:p>
            <a:pPr algn="l">
              <a:lnSpc>
                <a:spcPts val="3079"/>
              </a:lnSpc>
            </a:pPr>
            <a:r>
              <a:rPr lang="en-US" sz="2199" dirty="0">
                <a:solidFill>
                  <a:srgbClr val="E5E1DA"/>
                </a:solidFill>
                <a:latin typeface="Lato"/>
                <a:ea typeface="Lato"/>
                <a:cs typeface="Lato"/>
                <a:sym typeface="Lato"/>
              </a:rPr>
              <a:t>HPH then will review all is complete</a:t>
            </a:r>
          </a:p>
          <a:p>
            <a:pPr algn="l">
              <a:lnSpc>
                <a:spcPts val="3079"/>
              </a:lnSpc>
              <a:spcBef>
                <a:spcPct val="0"/>
              </a:spcBef>
            </a:pPr>
            <a:r>
              <a:rPr lang="en-US" sz="2199" dirty="0">
                <a:solidFill>
                  <a:srgbClr val="E5E1DA"/>
                </a:solidFill>
                <a:latin typeface="Lato"/>
                <a:ea typeface="Lato"/>
                <a:cs typeface="Lato"/>
                <a:sym typeface="Lato"/>
              </a:rPr>
              <a:t>If all is good, they will set up a ‘seeding’ agreement with UH’s IRB.</a:t>
            </a:r>
          </a:p>
        </p:txBody>
      </p:sp>
      <p:sp>
        <p:nvSpPr>
          <p:cNvPr id="24" name="TextBox 24"/>
          <p:cNvSpPr txBox="1"/>
          <p:nvPr/>
        </p:nvSpPr>
        <p:spPr>
          <a:xfrm>
            <a:off x="11942135" y="3502991"/>
            <a:ext cx="5445149" cy="431800"/>
          </a:xfrm>
          <a:prstGeom prst="rect">
            <a:avLst/>
          </a:prstGeom>
        </p:spPr>
        <p:txBody>
          <a:bodyPr lIns="0" tIns="0" rIns="0" bIns="0" rtlCol="0" anchor="t">
            <a:spAutoFit/>
          </a:bodyPr>
          <a:lstStyle/>
          <a:p>
            <a:pPr marL="539751" lvl="1" indent="-269876" algn="l">
              <a:lnSpc>
                <a:spcPts val="3500"/>
              </a:lnSpc>
              <a:spcBef>
                <a:spcPct val="0"/>
              </a:spcBef>
              <a:buAutoNum type="arabicPeriod"/>
            </a:pPr>
            <a:r>
              <a:rPr lang="en-US" sz="2500" b="1">
                <a:solidFill>
                  <a:srgbClr val="FBF9F1"/>
                </a:solidFill>
                <a:latin typeface="Lato Bold"/>
                <a:ea typeface="Lato Bold"/>
                <a:cs typeface="Lato Bold"/>
                <a:sym typeface="Lato Bold"/>
              </a:rPr>
              <a:t>WHAT HAPPENS</a:t>
            </a:r>
          </a:p>
        </p:txBody>
      </p:sp>
      <p:sp>
        <p:nvSpPr>
          <p:cNvPr id="25" name="TextBox 25"/>
          <p:cNvSpPr txBox="1"/>
          <p:nvPr/>
        </p:nvSpPr>
        <p:spPr>
          <a:xfrm>
            <a:off x="11909401" y="7165243"/>
            <a:ext cx="5445149" cy="1944370"/>
          </a:xfrm>
          <a:prstGeom prst="rect">
            <a:avLst/>
          </a:prstGeom>
        </p:spPr>
        <p:txBody>
          <a:bodyPr lIns="0" tIns="0" rIns="0" bIns="0" rtlCol="0" anchor="t">
            <a:spAutoFit/>
          </a:bodyPr>
          <a:lstStyle/>
          <a:p>
            <a:pPr algn="l">
              <a:lnSpc>
                <a:spcPts val="3079"/>
              </a:lnSpc>
            </a:pPr>
            <a:r>
              <a:rPr lang="en-US" sz="2199" dirty="0">
                <a:solidFill>
                  <a:srgbClr val="E5E1DA"/>
                </a:solidFill>
                <a:latin typeface="Lato"/>
                <a:ea typeface="Lato"/>
                <a:cs typeface="Lato"/>
                <a:sym typeface="Lato"/>
              </a:rPr>
              <a:t>When both UH and HPH IRBs have signed the seeding agreement, you will be notified and you can start your protocol at HPH.</a:t>
            </a:r>
          </a:p>
          <a:p>
            <a:pPr algn="l">
              <a:lnSpc>
                <a:spcPts val="3079"/>
              </a:lnSpc>
              <a:spcBef>
                <a:spcPct val="0"/>
              </a:spcBef>
            </a:pPr>
            <a:r>
              <a:rPr lang="en-US" sz="2199" dirty="0">
                <a:solidFill>
                  <a:srgbClr val="E5E1DA"/>
                </a:solidFill>
                <a:latin typeface="Lato"/>
                <a:ea typeface="Lato"/>
                <a:cs typeface="Lato"/>
                <a:sym typeface="Lato"/>
              </a:rPr>
              <a:t>This is much quicker than reviewing from scratch.</a:t>
            </a:r>
          </a:p>
        </p:txBody>
      </p:sp>
      <p:sp>
        <p:nvSpPr>
          <p:cNvPr id="26" name="TextBox 26"/>
          <p:cNvSpPr txBox="1"/>
          <p:nvPr/>
        </p:nvSpPr>
        <p:spPr>
          <a:xfrm>
            <a:off x="11942135" y="6564040"/>
            <a:ext cx="5445149" cy="431800"/>
          </a:xfrm>
          <a:prstGeom prst="rect">
            <a:avLst/>
          </a:prstGeom>
        </p:spPr>
        <p:txBody>
          <a:bodyPr lIns="0" tIns="0" rIns="0" bIns="0" rtlCol="0" anchor="t">
            <a:spAutoFit/>
          </a:bodyPr>
          <a:lstStyle/>
          <a:p>
            <a:pPr marL="539751" lvl="1" indent="-269876" algn="l">
              <a:lnSpc>
                <a:spcPts val="3500"/>
              </a:lnSpc>
              <a:spcBef>
                <a:spcPct val="0"/>
              </a:spcBef>
              <a:buAutoNum type="arabicPeriod"/>
            </a:pPr>
            <a:r>
              <a:rPr lang="en-US" sz="2500" b="1">
                <a:solidFill>
                  <a:srgbClr val="FBF9F1"/>
                </a:solidFill>
                <a:latin typeface="Lato Bold"/>
                <a:ea typeface="Lato Bold"/>
                <a:cs typeface="Lato Bold"/>
                <a:sym typeface="Lato Bold"/>
              </a:rPr>
              <a:t>STARTING WORK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928665" y="645697"/>
            <a:ext cx="16598104" cy="995428"/>
            <a:chOff x="0" y="0"/>
            <a:chExt cx="4371517" cy="262170"/>
          </a:xfrm>
        </p:grpSpPr>
        <p:sp>
          <p:nvSpPr>
            <p:cNvPr id="3" name="Freeform 3"/>
            <p:cNvSpPr/>
            <p:nvPr/>
          </p:nvSpPr>
          <p:spPr>
            <a:xfrm>
              <a:off x="0" y="0"/>
              <a:ext cx="4371517" cy="262170"/>
            </a:xfrm>
            <a:custGeom>
              <a:avLst/>
              <a:gdLst/>
              <a:ahLst/>
              <a:cxnLst/>
              <a:rect l="l" t="t" r="r" b="b"/>
              <a:pathLst>
                <a:path w="4371517" h="262170">
                  <a:moveTo>
                    <a:pt x="29852" y="0"/>
                  </a:moveTo>
                  <a:lnTo>
                    <a:pt x="4341666" y="0"/>
                  </a:lnTo>
                  <a:cubicBezTo>
                    <a:pt x="4349583" y="0"/>
                    <a:pt x="4357176" y="3145"/>
                    <a:pt x="4362774" y="8743"/>
                  </a:cubicBezTo>
                  <a:cubicBezTo>
                    <a:pt x="4368372" y="14342"/>
                    <a:pt x="4371517" y="21935"/>
                    <a:pt x="4371517" y="29852"/>
                  </a:cubicBezTo>
                  <a:lnTo>
                    <a:pt x="4371517" y="232318"/>
                  </a:lnTo>
                  <a:cubicBezTo>
                    <a:pt x="4371517" y="248805"/>
                    <a:pt x="4358152" y="262170"/>
                    <a:pt x="4341666" y="262170"/>
                  </a:cubicBezTo>
                  <a:lnTo>
                    <a:pt x="29852" y="262170"/>
                  </a:lnTo>
                  <a:cubicBezTo>
                    <a:pt x="21935" y="262170"/>
                    <a:pt x="14342" y="259025"/>
                    <a:pt x="8743" y="253427"/>
                  </a:cubicBezTo>
                  <a:cubicBezTo>
                    <a:pt x="3145" y="247829"/>
                    <a:pt x="0" y="240236"/>
                    <a:pt x="0" y="232318"/>
                  </a:cubicBezTo>
                  <a:lnTo>
                    <a:pt x="0" y="29852"/>
                  </a:lnTo>
                  <a:cubicBezTo>
                    <a:pt x="0" y="21935"/>
                    <a:pt x="3145" y="14342"/>
                    <a:pt x="8743" y="8743"/>
                  </a:cubicBezTo>
                  <a:cubicBezTo>
                    <a:pt x="14342" y="3145"/>
                    <a:pt x="21935" y="0"/>
                    <a:pt x="29852" y="0"/>
                  </a:cubicBezTo>
                  <a:close/>
                </a:path>
              </a:pathLst>
            </a:custGeom>
            <a:ln w="38100" cap="rnd">
              <a:solidFill>
                <a:srgbClr val="E5E1DA"/>
              </a:solidFill>
              <a:prstDash val="solid"/>
              <a:round/>
            </a:ln>
          </p:spPr>
        </p:sp>
        <p:sp>
          <p:nvSpPr>
            <p:cNvPr id="4" name="TextBox 4"/>
            <p:cNvSpPr txBox="1"/>
            <p:nvPr/>
          </p:nvSpPr>
          <p:spPr>
            <a:xfrm>
              <a:off x="0" y="-38100"/>
              <a:ext cx="4371517" cy="30027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2100837" flipH="1">
            <a:off x="8982673" y="428119"/>
            <a:ext cx="8310061" cy="8781453"/>
          </a:xfrm>
          <a:custGeom>
            <a:avLst/>
            <a:gdLst/>
            <a:ahLst/>
            <a:cxnLst/>
            <a:rect l="l" t="t" r="r" b="b"/>
            <a:pathLst>
              <a:path w="8310061" h="8781453">
                <a:moveTo>
                  <a:pt x="8310061" y="0"/>
                </a:moveTo>
                <a:lnTo>
                  <a:pt x="0" y="0"/>
                </a:lnTo>
                <a:lnTo>
                  <a:pt x="0" y="8781453"/>
                </a:lnTo>
                <a:lnTo>
                  <a:pt x="8310061" y="8781453"/>
                </a:lnTo>
                <a:lnTo>
                  <a:pt x="8310061" y="0"/>
                </a:lnTo>
                <a:close/>
              </a:path>
            </a:pathLst>
          </a:custGeom>
          <a:blipFill>
            <a:blip r:embed="rId2"/>
            <a:stretch>
              <a:fillRect r="-381" b="-1869"/>
            </a:stretch>
          </a:blipFill>
        </p:spPr>
      </p:sp>
      <p:sp>
        <p:nvSpPr>
          <p:cNvPr id="6" name="Freeform 6"/>
          <p:cNvSpPr/>
          <p:nvPr/>
        </p:nvSpPr>
        <p:spPr>
          <a:xfrm>
            <a:off x="12850445" y="9258300"/>
            <a:ext cx="428625" cy="428625"/>
          </a:xfrm>
          <a:custGeom>
            <a:avLst/>
            <a:gdLst/>
            <a:ahLst/>
            <a:cxnLst/>
            <a:rect l="l" t="t" r="r" b="b"/>
            <a:pathLst>
              <a:path w="428625" h="428625">
                <a:moveTo>
                  <a:pt x="0" y="0"/>
                </a:moveTo>
                <a:lnTo>
                  <a:pt x="428625" y="0"/>
                </a:lnTo>
                <a:lnTo>
                  <a:pt x="428625"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7173813" y="9258300"/>
            <a:ext cx="428625" cy="428625"/>
          </a:xfrm>
          <a:custGeom>
            <a:avLst/>
            <a:gdLst/>
            <a:ahLst/>
            <a:cxnLst/>
            <a:rect l="l" t="t" r="r" b="b"/>
            <a:pathLst>
              <a:path w="428625" h="428625">
                <a:moveTo>
                  <a:pt x="0" y="0"/>
                </a:moveTo>
                <a:lnTo>
                  <a:pt x="428625" y="0"/>
                </a:lnTo>
                <a:lnTo>
                  <a:pt x="428625" y="428625"/>
                </a:lnTo>
                <a:lnTo>
                  <a:pt x="0" y="4286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171305" y="879197"/>
            <a:ext cx="528429" cy="528429"/>
          </a:xfrm>
          <a:custGeom>
            <a:avLst/>
            <a:gdLst/>
            <a:ahLst/>
            <a:cxnLst/>
            <a:rect l="l" t="t" r="r" b="b"/>
            <a:pathLst>
              <a:path w="528429" h="528429">
                <a:moveTo>
                  <a:pt x="0" y="0"/>
                </a:moveTo>
                <a:lnTo>
                  <a:pt x="528429" y="0"/>
                </a:lnTo>
                <a:lnTo>
                  <a:pt x="528429" y="528429"/>
                </a:lnTo>
                <a:lnTo>
                  <a:pt x="0" y="5284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9"/>
          <p:cNvSpPr txBox="1"/>
          <p:nvPr/>
        </p:nvSpPr>
        <p:spPr>
          <a:xfrm>
            <a:off x="928665" y="3213525"/>
            <a:ext cx="11411477" cy="2203560"/>
          </a:xfrm>
          <a:prstGeom prst="rect">
            <a:avLst/>
          </a:prstGeom>
        </p:spPr>
        <p:txBody>
          <a:bodyPr lIns="0" tIns="0" rIns="0" bIns="0" rtlCol="0" anchor="t">
            <a:spAutoFit/>
          </a:bodyPr>
          <a:lstStyle/>
          <a:p>
            <a:pPr algn="l">
              <a:lnSpc>
                <a:spcPts val="15959"/>
              </a:lnSpc>
            </a:pPr>
            <a:r>
              <a:rPr lang="en-US" sz="14508" b="1">
                <a:solidFill>
                  <a:srgbClr val="FBF9F1"/>
                </a:solidFill>
                <a:latin typeface="Poppins Bold"/>
                <a:ea typeface="Poppins Bold"/>
                <a:cs typeface="Poppins Bold"/>
                <a:sym typeface="Poppins Bold"/>
              </a:rPr>
              <a:t>THANK YOU </a:t>
            </a:r>
          </a:p>
        </p:txBody>
      </p:sp>
      <p:sp>
        <p:nvSpPr>
          <p:cNvPr id="10" name="TextBox 10"/>
          <p:cNvSpPr txBox="1"/>
          <p:nvPr/>
        </p:nvSpPr>
        <p:spPr>
          <a:xfrm>
            <a:off x="1896669" y="882426"/>
            <a:ext cx="4535372" cy="464820"/>
          </a:xfrm>
          <a:prstGeom prst="rect">
            <a:avLst/>
          </a:prstGeom>
        </p:spPr>
        <p:txBody>
          <a:bodyPr lIns="0" tIns="0" rIns="0" bIns="0" rtlCol="0" anchor="t">
            <a:spAutoFit/>
          </a:bodyPr>
          <a:lstStyle/>
          <a:p>
            <a:pPr algn="l">
              <a:lnSpc>
                <a:spcPts val="3779"/>
              </a:lnSpc>
              <a:spcBef>
                <a:spcPct val="0"/>
              </a:spcBef>
            </a:pPr>
            <a:r>
              <a:rPr lang="en-US" sz="2700">
                <a:solidFill>
                  <a:srgbClr val="E5E1DA"/>
                </a:solidFill>
                <a:latin typeface="Lato"/>
                <a:ea typeface="Lato"/>
                <a:cs typeface="Lato"/>
                <a:sym typeface="Lato"/>
              </a:rPr>
              <a:t>How To..... #1</a:t>
            </a:r>
          </a:p>
        </p:txBody>
      </p:sp>
      <p:sp>
        <p:nvSpPr>
          <p:cNvPr id="11" name="TextBox 11"/>
          <p:cNvSpPr txBox="1"/>
          <p:nvPr/>
        </p:nvSpPr>
        <p:spPr>
          <a:xfrm>
            <a:off x="1529481" y="9244648"/>
            <a:ext cx="5104923" cy="370551"/>
          </a:xfrm>
          <a:prstGeom prst="rect">
            <a:avLst/>
          </a:prstGeom>
        </p:spPr>
        <p:txBody>
          <a:bodyPr lIns="0" tIns="0" rIns="0" bIns="0" rtlCol="0" anchor="t">
            <a:spAutoFit/>
          </a:bodyPr>
          <a:lstStyle/>
          <a:p>
            <a:pPr algn="l">
              <a:lnSpc>
                <a:spcPts val="3220"/>
              </a:lnSpc>
              <a:spcBef>
                <a:spcPct val="0"/>
              </a:spcBef>
            </a:pPr>
            <a:r>
              <a:rPr lang="en-US" sz="2300" dirty="0">
                <a:solidFill>
                  <a:schemeClr val="accent5">
                    <a:lumMod val="60000"/>
                    <a:lumOff val="40000"/>
                  </a:schemeClr>
                </a:solidFill>
                <a:latin typeface="Lato"/>
                <a:ea typeface="Lato"/>
                <a:cs typeface="Lato"/>
                <a:sym typeface="Lato"/>
                <a:hlinkClick r:id="rId9">
                  <a:extLst>
                    <a:ext uri="{A12FA001-AC4F-418D-AE19-62706E023703}">
                      <ahyp:hlinkClr xmlns:ahyp="http://schemas.microsoft.com/office/drawing/2018/hyperlinkcolor" val="tx"/>
                    </a:ext>
                  </a:extLst>
                </a:hlinkClick>
              </a:rPr>
              <a:t>https://</a:t>
            </a:r>
            <a:r>
              <a:rPr lang="en-US" sz="2300" dirty="0" err="1">
                <a:solidFill>
                  <a:schemeClr val="accent5">
                    <a:lumMod val="60000"/>
                    <a:lumOff val="40000"/>
                  </a:schemeClr>
                </a:solidFill>
                <a:latin typeface="Lato"/>
                <a:ea typeface="Lato"/>
                <a:cs typeface="Lato"/>
                <a:sym typeface="Lato"/>
                <a:hlinkClick r:id="rId9">
                  <a:extLst>
                    <a:ext uri="{A12FA001-AC4F-418D-AE19-62706E023703}">
                      <ahyp:hlinkClr xmlns:ahyp="http://schemas.microsoft.com/office/drawing/2018/hyperlinkcolor" val="tx"/>
                    </a:ext>
                  </a:extLst>
                </a:hlinkClick>
              </a:rPr>
              <a:t>uhobgyn</a:t>
            </a:r>
            <a:r>
              <a:rPr lang="en-US" sz="2300" dirty="0">
                <a:solidFill>
                  <a:schemeClr val="accent5">
                    <a:lumMod val="60000"/>
                    <a:lumOff val="40000"/>
                  </a:schemeClr>
                </a:solidFill>
                <a:latin typeface="Lato"/>
                <a:ea typeface="Lato"/>
                <a:cs typeface="Lato"/>
                <a:sym typeface="Lato"/>
                <a:hlinkClick r:id="rId9">
                  <a:extLst>
                    <a:ext uri="{A12FA001-AC4F-418D-AE19-62706E023703}">
                      <ahyp:hlinkClr xmlns:ahyp="http://schemas.microsoft.com/office/drawing/2018/hyperlinkcolor" val="tx"/>
                    </a:ext>
                  </a:extLst>
                </a:hlinkClick>
              </a:rPr>
              <a:t>/research/</a:t>
            </a:r>
            <a:r>
              <a:rPr lang="en-US" sz="2300" dirty="0" err="1">
                <a:solidFill>
                  <a:schemeClr val="accent5">
                    <a:lumMod val="60000"/>
                    <a:lumOff val="40000"/>
                  </a:schemeClr>
                </a:solidFill>
                <a:latin typeface="Lato"/>
                <a:ea typeface="Lato"/>
                <a:cs typeface="Lato"/>
                <a:sym typeface="Lato"/>
                <a:hlinkClick r:id="rId9">
                  <a:extLst>
                    <a:ext uri="{A12FA001-AC4F-418D-AE19-62706E023703}">
                      <ahyp:hlinkClr xmlns:ahyp="http://schemas.microsoft.com/office/drawing/2018/hyperlinkcolor" val="tx"/>
                    </a:ext>
                  </a:extLst>
                </a:hlinkClick>
              </a:rPr>
              <a:t>index.html</a:t>
            </a:r>
            <a:endParaRPr lang="en-US" sz="2300" dirty="0">
              <a:solidFill>
                <a:schemeClr val="accent5">
                  <a:lumMod val="60000"/>
                  <a:lumOff val="40000"/>
                </a:schemeClr>
              </a:solidFill>
              <a:latin typeface="Lato"/>
              <a:ea typeface="Lato"/>
              <a:cs typeface="Lato"/>
              <a:sym typeface="Lato"/>
            </a:endParaRPr>
          </a:p>
        </p:txBody>
      </p:sp>
      <p:sp>
        <p:nvSpPr>
          <p:cNvPr id="12" name="TextBox 12"/>
          <p:cNvSpPr txBox="1"/>
          <p:nvPr/>
        </p:nvSpPr>
        <p:spPr>
          <a:xfrm>
            <a:off x="7773888" y="9244648"/>
            <a:ext cx="3725926" cy="398780"/>
          </a:xfrm>
          <a:prstGeom prst="rect">
            <a:avLst/>
          </a:prstGeom>
        </p:spPr>
        <p:txBody>
          <a:bodyPr lIns="0" tIns="0" rIns="0" bIns="0" rtlCol="0" anchor="t">
            <a:spAutoFit/>
          </a:bodyPr>
          <a:lstStyle/>
          <a:p>
            <a:pPr algn="l">
              <a:lnSpc>
                <a:spcPts val="3220"/>
              </a:lnSpc>
              <a:spcBef>
                <a:spcPct val="0"/>
              </a:spcBef>
            </a:pPr>
            <a:r>
              <a:rPr lang="en-US" sz="2300">
                <a:solidFill>
                  <a:srgbClr val="E5E1DA"/>
                </a:solidFill>
                <a:latin typeface="Lato"/>
                <a:ea typeface="Lato"/>
                <a:cs typeface="Lato"/>
                <a:sym typeface="Lato"/>
              </a:rPr>
              <a:t>ckendal@hawaii.edu</a:t>
            </a:r>
          </a:p>
        </p:txBody>
      </p:sp>
      <p:sp>
        <p:nvSpPr>
          <p:cNvPr id="13" name="TextBox 13"/>
          <p:cNvSpPr txBox="1"/>
          <p:nvPr/>
        </p:nvSpPr>
        <p:spPr>
          <a:xfrm>
            <a:off x="13451260" y="9244648"/>
            <a:ext cx="4316991" cy="798830"/>
          </a:xfrm>
          <a:prstGeom prst="rect">
            <a:avLst/>
          </a:prstGeom>
        </p:spPr>
        <p:txBody>
          <a:bodyPr lIns="0" tIns="0" rIns="0" bIns="0" rtlCol="0" anchor="t">
            <a:spAutoFit/>
          </a:bodyPr>
          <a:lstStyle/>
          <a:p>
            <a:pPr algn="l">
              <a:lnSpc>
                <a:spcPts val="3220"/>
              </a:lnSpc>
              <a:spcBef>
                <a:spcPct val="0"/>
              </a:spcBef>
            </a:pPr>
            <a:r>
              <a:rPr lang="en-US" sz="2300">
                <a:solidFill>
                  <a:srgbClr val="E5E1DA"/>
                </a:solidFill>
                <a:latin typeface="Lato"/>
                <a:ea typeface="Lato"/>
                <a:cs typeface="Lato"/>
                <a:sym typeface="Lato"/>
              </a:rPr>
              <a:t>Department of Obstetrics Gynecology and Women’s Health</a:t>
            </a:r>
          </a:p>
        </p:txBody>
      </p:sp>
      <p:sp>
        <p:nvSpPr>
          <p:cNvPr id="14" name="TextBox 14"/>
          <p:cNvSpPr txBox="1"/>
          <p:nvPr/>
        </p:nvSpPr>
        <p:spPr>
          <a:xfrm>
            <a:off x="928665" y="5417085"/>
            <a:ext cx="11411477" cy="831853"/>
          </a:xfrm>
          <a:prstGeom prst="rect">
            <a:avLst/>
          </a:prstGeom>
        </p:spPr>
        <p:txBody>
          <a:bodyPr lIns="0" tIns="0" rIns="0" bIns="0" rtlCol="0" anchor="t">
            <a:spAutoFit/>
          </a:bodyPr>
          <a:lstStyle/>
          <a:p>
            <a:pPr algn="l">
              <a:lnSpc>
                <a:spcPts val="6050"/>
              </a:lnSpc>
            </a:pPr>
            <a:r>
              <a:rPr lang="en-US" sz="5500">
                <a:solidFill>
                  <a:srgbClr val="FBF9F1"/>
                </a:solidFill>
                <a:latin typeface="Poppins"/>
                <a:ea typeface="Poppins"/>
                <a:cs typeface="Poppins"/>
                <a:sym typeface="Poppins"/>
              </a:rPr>
              <a:t>for your time and attention</a:t>
            </a:r>
          </a:p>
        </p:txBody>
      </p:sp>
      <p:sp>
        <p:nvSpPr>
          <p:cNvPr id="15" name="Freeform 15"/>
          <p:cNvSpPr/>
          <p:nvPr/>
        </p:nvSpPr>
        <p:spPr>
          <a:xfrm>
            <a:off x="928665" y="9258300"/>
            <a:ext cx="428625" cy="428625"/>
          </a:xfrm>
          <a:custGeom>
            <a:avLst/>
            <a:gdLst/>
            <a:ahLst/>
            <a:cxnLst/>
            <a:rect l="l" t="t" r="r" b="b"/>
            <a:pathLst>
              <a:path w="428625" h="428625">
                <a:moveTo>
                  <a:pt x="0" y="0"/>
                </a:moveTo>
                <a:lnTo>
                  <a:pt x="428625" y="0"/>
                </a:lnTo>
                <a:lnTo>
                  <a:pt x="428625" y="428625"/>
                </a:lnTo>
                <a:lnTo>
                  <a:pt x="0" y="4286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16" name="Picture 15">
            <a:extLst>
              <a:ext uri="{FF2B5EF4-FFF2-40B4-BE49-F238E27FC236}">
                <a16:creationId xmlns:a16="http://schemas.microsoft.com/office/drawing/2014/main" id="{89B814F3-2486-1B67-AA44-A6C7FA332DD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8850" y="7429683"/>
            <a:ext cx="2133600" cy="2133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1542318" flipV="1">
            <a:off x="12037037" y="-786337"/>
            <a:ext cx="7674102" cy="8229600"/>
          </a:xfrm>
          <a:custGeom>
            <a:avLst/>
            <a:gdLst/>
            <a:ahLst/>
            <a:cxnLst/>
            <a:rect l="l" t="t" r="r" b="b"/>
            <a:pathLst>
              <a:path w="7674102" h="8229600">
                <a:moveTo>
                  <a:pt x="0" y="8229600"/>
                </a:moveTo>
                <a:lnTo>
                  <a:pt x="7674102" y="8229600"/>
                </a:lnTo>
                <a:lnTo>
                  <a:pt x="7674102" y="0"/>
                </a:lnTo>
                <a:lnTo>
                  <a:pt x="0" y="0"/>
                </a:lnTo>
                <a:lnTo>
                  <a:pt x="0" y="8229600"/>
                </a:lnTo>
                <a:close/>
              </a:path>
            </a:pathLst>
          </a:custGeom>
          <a:blipFill>
            <a:blip r:embed="rId2"/>
            <a:stretch>
              <a:fillRect/>
            </a:stretch>
          </a:blipFill>
        </p:spPr>
      </p:sp>
      <p:grpSp>
        <p:nvGrpSpPr>
          <p:cNvPr id="3" name="Group 3"/>
          <p:cNvGrpSpPr/>
          <p:nvPr/>
        </p:nvGrpSpPr>
        <p:grpSpPr>
          <a:xfrm>
            <a:off x="725985" y="3183803"/>
            <a:ext cx="15337962" cy="6377212"/>
            <a:chOff x="0" y="-38100"/>
            <a:chExt cx="4039628" cy="1679595"/>
          </a:xfrm>
        </p:grpSpPr>
        <p:sp>
          <p:nvSpPr>
            <p:cNvPr id="4" name="Freeform 4"/>
            <p:cNvSpPr/>
            <p:nvPr/>
          </p:nvSpPr>
          <p:spPr>
            <a:xfrm>
              <a:off x="0" y="0"/>
              <a:ext cx="4039628" cy="1641495"/>
            </a:xfrm>
            <a:custGeom>
              <a:avLst/>
              <a:gdLst/>
              <a:ahLst/>
              <a:cxnLst/>
              <a:rect l="l" t="t" r="r" b="b"/>
              <a:pathLst>
                <a:path w="3989624" h="1641495">
                  <a:moveTo>
                    <a:pt x="10222" y="0"/>
                  </a:moveTo>
                  <a:lnTo>
                    <a:pt x="3979402" y="0"/>
                  </a:lnTo>
                  <a:cubicBezTo>
                    <a:pt x="3982113" y="0"/>
                    <a:pt x="3984713" y="1077"/>
                    <a:pt x="3986630" y="2994"/>
                  </a:cubicBezTo>
                  <a:cubicBezTo>
                    <a:pt x="3988546" y="4911"/>
                    <a:pt x="3989624" y="7511"/>
                    <a:pt x="3989624" y="10222"/>
                  </a:cubicBezTo>
                  <a:lnTo>
                    <a:pt x="3989624" y="1631273"/>
                  </a:lnTo>
                  <a:cubicBezTo>
                    <a:pt x="3989624" y="1633984"/>
                    <a:pt x="3988546" y="1636584"/>
                    <a:pt x="3986630" y="1638501"/>
                  </a:cubicBezTo>
                  <a:cubicBezTo>
                    <a:pt x="3984713" y="1640418"/>
                    <a:pt x="3982113" y="1641495"/>
                    <a:pt x="3979402" y="1641495"/>
                  </a:cubicBezTo>
                  <a:lnTo>
                    <a:pt x="10222" y="1641495"/>
                  </a:lnTo>
                  <a:cubicBezTo>
                    <a:pt x="7511" y="1641495"/>
                    <a:pt x="4911" y="1640418"/>
                    <a:pt x="2994" y="1638501"/>
                  </a:cubicBezTo>
                  <a:cubicBezTo>
                    <a:pt x="1077" y="1636584"/>
                    <a:pt x="0" y="1633984"/>
                    <a:pt x="0" y="1631273"/>
                  </a:cubicBezTo>
                  <a:lnTo>
                    <a:pt x="0" y="10222"/>
                  </a:lnTo>
                  <a:cubicBezTo>
                    <a:pt x="0" y="7511"/>
                    <a:pt x="1077" y="4911"/>
                    <a:pt x="2994" y="2994"/>
                  </a:cubicBezTo>
                  <a:cubicBezTo>
                    <a:pt x="4911" y="1077"/>
                    <a:pt x="7511" y="0"/>
                    <a:pt x="10222" y="0"/>
                  </a:cubicBezTo>
                  <a:close/>
                </a:path>
              </a:pathLst>
            </a:custGeom>
            <a:solidFill>
              <a:srgbClr val="000000"/>
            </a:solidFill>
            <a:ln w="38100" cap="sq">
              <a:solidFill>
                <a:srgbClr val="E5E1DA"/>
              </a:solidFill>
              <a:prstDash val="solid"/>
              <a:miter/>
            </a:ln>
          </p:spPr>
        </p:sp>
        <p:sp>
          <p:nvSpPr>
            <p:cNvPr id="5" name="TextBox 5"/>
            <p:cNvSpPr txBox="1"/>
            <p:nvPr/>
          </p:nvSpPr>
          <p:spPr>
            <a:xfrm>
              <a:off x="0" y="-38100"/>
              <a:ext cx="3989624" cy="167959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2147874" y="7962921"/>
            <a:ext cx="5747719" cy="3384081"/>
          </a:xfrm>
          <a:custGeom>
            <a:avLst/>
            <a:gdLst/>
            <a:ahLst/>
            <a:cxnLst/>
            <a:rect l="l" t="t" r="r" b="b"/>
            <a:pathLst>
              <a:path w="5747719" h="3384081">
                <a:moveTo>
                  <a:pt x="0" y="0"/>
                </a:moveTo>
                <a:lnTo>
                  <a:pt x="5747719" y="0"/>
                </a:lnTo>
                <a:lnTo>
                  <a:pt x="5747719" y="3384080"/>
                </a:lnTo>
                <a:lnTo>
                  <a:pt x="0" y="3384080"/>
                </a:lnTo>
                <a:lnTo>
                  <a:pt x="0" y="0"/>
                </a:lnTo>
                <a:close/>
              </a:path>
            </a:pathLst>
          </a:custGeom>
          <a:blipFill>
            <a:blip r:embed="rId3"/>
            <a:stretch>
              <a:fillRect l="-18302" b="-143185"/>
            </a:stretch>
          </a:blipFill>
        </p:spPr>
      </p:sp>
      <p:sp>
        <p:nvSpPr>
          <p:cNvPr id="7" name="Freeform 7"/>
          <p:cNvSpPr/>
          <p:nvPr/>
        </p:nvSpPr>
        <p:spPr>
          <a:xfrm>
            <a:off x="14977667" y="1839074"/>
            <a:ext cx="896420" cy="896420"/>
          </a:xfrm>
          <a:custGeom>
            <a:avLst/>
            <a:gdLst/>
            <a:ahLst/>
            <a:cxnLst/>
            <a:rect l="l" t="t" r="r" b="b"/>
            <a:pathLst>
              <a:path w="896420" h="896420">
                <a:moveTo>
                  <a:pt x="0" y="0"/>
                </a:moveTo>
                <a:lnTo>
                  <a:pt x="896421" y="0"/>
                </a:lnTo>
                <a:lnTo>
                  <a:pt x="896421" y="896420"/>
                </a:lnTo>
                <a:lnTo>
                  <a:pt x="0" y="8964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725985" y="713019"/>
            <a:ext cx="11616130" cy="2022475"/>
          </a:xfrm>
          <a:prstGeom prst="rect">
            <a:avLst/>
          </a:prstGeom>
        </p:spPr>
        <p:txBody>
          <a:bodyPr lIns="0" tIns="0" rIns="0" bIns="0" rtlCol="0" anchor="t">
            <a:spAutoFit/>
          </a:bodyPr>
          <a:lstStyle/>
          <a:p>
            <a:pPr algn="l">
              <a:lnSpc>
                <a:spcPts val="7699"/>
              </a:lnSpc>
            </a:pPr>
            <a:r>
              <a:rPr lang="en-US" sz="6999" b="1">
                <a:solidFill>
                  <a:srgbClr val="FBF9F1"/>
                </a:solidFill>
                <a:latin typeface="Poppins Bold"/>
                <a:ea typeface="Poppins Bold"/>
                <a:cs typeface="Poppins Bold"/>
                <a:sym typeface="Poppins Bold"/>
              </a:rPr>
              <a:t>WHAT ARE WE GOING TO TALK ABOUT TODAY?</a:t>
            </a:r>
          </a:p>
        </p:txBody>
      </p:sp>
      <p:sp>
        <p:nvSpPr>
          <p:cNvPr id="9" name="TextBox 9"/>
          <p:cNvSpPr txBox="1"/>
          <p:nvPr/>
        </p:nvSpPr>
        <p:spPr>
          <a:xfrm>
            <a:off x="2224052" y="3915845"/>
            <a:ext cx="6075985" cy="547371"/>
          </a:xfrm>
          <a:prstGeom prst="rect">
            <a:avLst/>
          </a:prstGeom>
        </p:spPr>
        <p:txBody>
          <a:bodyPr lIns="0" tIns="0" rIns="0" bIns="0" rtlCol="0" anchor="t">
            <a:spAutoFit/>
          </a:bodyPr>
          <a:lstStyle/>
          <a:p>
            <a:pPr algn="l">
              <a:lnSpc>
                <a:spcPts val="4479"/>
              </a:lnSpc>
              <a:spcBef>
                <a:spcPct val="0"/>
              </a:spcBef>
            </a:pPr>
            <a:r>
              <a:rPr lang="en-US" sz="3199">
                <a:solidFill>
                  <a:srgbClr val="E5E1DA"/>
                </a:solidFill>
                <a:latin typeface="Lato"/>
                <a:ea typeface="Lato"/>
                <a:cs typeface="Lato"/>
                <a:sym typeface="Lato"/>
              </a:rPr>
              <a:t>Questions before you even start</a:t>
            </a:r>
          </a:p>
        </p:txBody>
      </p:sp>
      <p:sp>
        <p:nvSpPr>
          <p:cNvPr id="10" name="TextBox 10"/>
          <p:cNvSpPr txBox="1"/>
          <p:nvPr/>
        </p:nvSpPr>
        <p:spPr>
          <a:xfrm>
            <a:off x="1525526" y="3915845"/>
            <a:ext cx="444559" cy="547371"/>
          </a:xfrm>
          <a:prstGeom prst="rect">
            <a:avLst/>
          </a:prstGeom>
        </p:spPr>
        <p:txBody>
          <a:bodyPr lIns="0" tIns="0" rIns="0" bIns="0" rtlCol="0" anchor="t">
            <a:spAutoFit/>
          </a:bodyPr>
          <a:lstStyle/>
          <a:p>
            <a:pPr algn="r">
              <a:lnSpc>
                <a:spcPts val="4479"/>
              </a:lnSpc>
              <a:spcBef>
                <a:spcPct val="0"/>
              </a:spcBef>
            </a:pPr>
            <a:r>
              <a:rPr lang="en-US" sz="3199" b="1">
                <a:solidFill>
                  <a:srgbClr val="FFD944"/>
                </a:solidFill>
                <a:latin typeface="Lato Bold"/>
                <a:ea typeface="Lato Bold"/>
                <a:cs typeface="Lato Bold"/>
                <a:sym typeface="Lato Bold"/>
              </a:rPr>
              <a:t>1</a:t>
            </a:r>
          </a:p>
        </p:txBody>
      </p:sp>
      <p:sp>
        <p:nvSpPr>
          <p:cNvPr id="11" name="TextBox 11"/>
          <p:cNvSpPr txBox="1"/>
          <p:nvPr/>
        </p:nvSpPr>
        <p:spPr>
          <a:xfrm>
            <a:off x="2224052" y="5054620"/>
            <a:ext cx="5441644" cy="547371"/>
          </a:xfrm>
          <a:prstGeom prst="rect">
            <a:avLst/>
          </a:prstGeom>
        </p:spPr>
        <p:txBody>
          <a:bodyPr lIns="0" tIns="0" rIns="0" bIns="0" rtlCol="0" anchor="t">
            <a:spAutoFit/>
          </a:bodyPr>
          <a:lstStyle/>
          <a:p>
            <a:pPr algn="l">
              <a:lnSpc>
                <a:spcPts val="4479"/>
              </a:lnSpc>
              <a:spcBef>
                <a:spcPct val="0"/>
              </a:spcBef>
            </a:pPr>
            <a:r>
              <a:rPr lang="en-US" sz="3199">
                <a:solidFill>
                  <a:srgbClr val="E5E1DA"/>
                </a:solidFill>
                <a:latin typeface="Lato"/>
                <a:ea typeface="Lato"/>
                <a:cs typeface="Lato"/>
                <a:sym typeface="Lato"/>
              </a:rPr>
              <a:t>Your very first steps</a:t>
            </a:r>
          </a:p>
        </p:txBody>
      </p:sp>
      <p:sp>
        <p:nvSpPr>
          <p:cNvPr id="12" name="TextBox 12"/>
          <p:cNvSpPr txBox="1"/>
          <p:nvPr/>
        </p:nvSpPr>
        <p:spPr>
          <a:xfrm>
            <a:off x="1525526" y="5054620"/>
            <a:ext cx="444559" cy="547371"/>
          </a:xfrm>
          <a:prstGeom prst="rect">
            <a:avLst/>
          </a:prstGeom>
        </p:spPr>
        <p:txBody>
          <a:bodyPr lIns="0" tIns="0" rIns="0" bIns="0" rtlCol="0" anchor="t">
            <a:spAutoFit/>
          </a:bodyPr>
          <a:lstStyle/>
          <a:p>
            <a:pPr algn="r">
              <a:lnSpc>
                <a:spcPts val="4479"/>
              </a:lnSpc>
              <a:spcBef>
                <a:spcPct val="0"/>
              </a:spcBef>
            </a:pPr>
            <a:r>
              <a:rPr lang="en-US" sz="3199" b="1">
                <a:solidFill>
                  <a:srgbClr val="FFD944"/>
                </a:solidFill>
                <a:latin typeface="Lato Bold"/>
                <a:ea typeface="Lato Bold"/>
                <a:cs typeface="Lato Bold"/>
                <a:sym typeface="Lato Bold"/>
              </a:rPr>
              <a:t>2</a:t>
            </a:r>
          </a:p>
        </p:txBody>
      </p:sp>
      <p:sp>
        <p:nvSpPr>
          <p:cNvPr id="13" name="TextBox 13"/>
          <p:cNvSpPr txBox="1"/>
          <p:nvPr/>
        </p:nvSpPr>
        <p:spPr>
          <a:xfrm>
            <a:off x="2224052" y="6191270"/>
            <a:ext cx="5441644" cy="547371"/>
          </a:xfrm>
          <a:prstGeom prst="rect">
            <a:avLst/>
          </a:prstGeom>
        </p:spPr>
        <p:txBody>
          <a:bodyPr lIns="0" tIns="0" rIns="0" bIns="0" rtlCol="0" anchor="t">
            <a:spAutoFit/>
          </a:bodyPr>
          <a:lstStyle/>
          <a:p>
            <a:pPr algn="l">
              <a:lnSpc>
                <a:spcPts val="4479"/>
              </a:lnSpc>
              <a:spcBef>
                <a:spcPct val="0"/>
              </a:spcBef>
            </a:pPr>
            <a:r>
              <a:rPr lang="en-US" sz="3199">
                <a:solidFill>
                  <a:srgbClr val="E5E1DA"/>
                </a:solidFill>
                <a:latin typeface="Lato"/>
                <a:ea typeface="Lato"/>
                <a:cs typeface="Lato"/>
                <a:sym typeface="Lato"/>
              </a:rPr>
              <a:t>Filling out the forms</a:t>
            </a:r>
          </a:p>
        </p:txBody>
      </p:sp>
      <p:sp>
        <p:nvSpPr>
          <p:cNvPr id="14" name="TextBox 14"/>
          <p:cNvSpPr txBox="1"/>
          <p:nvPr/>
        </p:nvSpPr>
        <p:spPr>
          <a:xfrm>
            <a:off x="1525526" y="6191270"/>
            <a:ext cx="444559" cy="547371"/>
          </a:xfrm>
          <a:prstGeom prst="rect">
            <a:avLst/>
          </a:prstGeom>
        </p:spPr>
        <p:txBody>
          <a:bodyPr lIns="0" tIns="0" rIns="0" bIns="0" rtlCol="0" anchor="t">
            <a:spAutoFit/>
          </a:bodyPr>
          <a:lstStyle/>
          <a:p>
            <a:pPr algn="r">
              <a:lnSpc>
                <a:spcPts val="4479"/>
              </a:lnSpc>
              <a:spcBef>
                <a:spcPct val="0"/>
              </a:spcBef>
            </a:pPr>
            <a:r>
              <a:rPr lang="en-US" sz="3199" b="1">
                <a:solidFill>
                  <a:srgbClr val="FFD944"/>
                </a:solidFill>
                <a:latin typeface="Lato Bold"/>
                <a:ea typeface="Lato Bold"/>
                <a:cs typeface="Lato Bold"/>
                <a:sym typeface="Lato Bold"/>
              </a:rPr>
              <a:t>3</a:t>
            </a:r>
          </a:p>
        </p:txBody>
      </p:sp>
      <p:sp>
        <p:nvSpPr>
          <p:cNvPr id="15" name="TextBox 15"/>
          <p:cNvSpPr txBox="1"/>
          <p:nvPr/>
        </p:nvSpPr>
        <p:spPr>
          <a:xfrm>
            <a:off x="2224052" y="7327920"/>
            <a:ext cx="5441644" cy="547371"/>
          </a:xfrm>
          <a:prstGeom prst="rect">
            <a:avLst/>
          </a:prstGeom>
        </p:spPr>
        <p:txBody>
          <a:bodyPr lIns="0" tIns="0" rIns="0" bIns="0" rtlCol="0" anchor="t">
            <a:spAutoFit/>
          </a:bodyPr>
          <a:lstStyle/>
          <a:p>
            <a:pPr algn="l">
              <a:lnSpc>
                <a:spcPts val="4479"/>
              </a:lnSpc>
              <a:spcBef>
                <a:spcPct val="0"/>
              </a:spcBef>
            </a:pPr>
            <a:r>
              <a:rPr lang="en-US" sz="3199">
                <a:solidFill>
                  <a:srgbClr val="E5E1DA"/>
                </a:solidFill>
                <a:latin typeface="Lato"/>
                <a:ea typeface="Lato"/>
                <a:cs typeface="Lato"/>
                <a:sym typeface="Lato"/>
              </a:rPr>
              <a:t>How to make it go smoothly</a:t>
            </a:r>
          </a:p>
        </p:txBody>
      </p:sp>
      <p:sp>
        <p:nvSpPr>
          <p:cNvPr id="16" name="TextBox 16"/>
          <p:cNvSpPr txBox="1"/>
          <p:nvPr/>
        </p:nvSpPr>
        <p:spPr>
          <a:xfrm>
            <a:off x="1525526" y="7327920"/>
            <a:ext cx="444559" cy="547371"/>
          </a:xfrm>
          <a:prstGeom prst="rect">
            <a:avLst/>
          </a:prstGeom>
        </p:spPr>
        <p:txBody>
          <a:bodyPr lIns="0" tIns="0" rIns="0" bIns="0" rtlCol="0" anchor="t">
            <a:spAutoFit/>
          </a:bodyPr>
          <a:lstStyle/>
          <a:p>
            <a:pPr algn="r">
              <a:lnSpc>
                <a:spcPts val="4479"/>
              </a:lnSpc>
              <a:spcBef>
                <a:spcPct val="0"/>
              </a:spcBef>
            </a:pPr>
            <a:r>
              <a:rPr lang="en-US" sz="3199" b="1">
                <a:solidFill>
                  <a:srgbClr val="FFD944"/>
                </a:solidFill>
                <a:latin typeface="Lato Bold"/>
                <a:ea typeface="Lato Bold"/>
                <a:cs typeface="Lato Bold"/>
                <a:sym typeface="Lato Bold"/>
              </a:rPr>
              <a:t>4</a:t>
            </a:r>
          </a:p>
        </p:txBody>
      </p:sp>
      <p:sp>
        <p:nvSpPr>
          <p:cNvPr id="17" name="TextBox 17"/>
          <p:cNvSpPr txBox="1"/>
          <p:nvPr/>
        </p:nvSpPr>
        <p:spPr>
          <a:xfrm>
            <a:off x="2224052" y="8464571"/>
            <a:ext cx="5441644" cy="547371"/>
          </a:xfrm>
          <a:prstGeom prst="rect">
            <a:avLst/>
          </a:prstGeom>
        </p:spPr>
        <p:txBody>
          <a:bodyPr lIns="0" tIns="0" rIns="0" bIns="0" rtlCol="0" anchor="t">
            <a:spAutoFit/>
          </a:bodyPr>
          <a:lstStyle/>
          <a:p>
            <a:pPr algn="l">
              <a:lnSpc>
                <a:spcPts val="4479"/>
              </a:lnSpc>
              <a:spcBef>
                <a:spcPct val="0"/>
              </a:spcBef>
            </a:pPr>
            <a:r>
              <a:rPr lang="en-US" sz="3199">
                <a:solidFill>
                  <a:srgbClr val="E5E1DA"/>
                </a:solidFill>
                <a:latin typeface="Lato"/>
                <a:ea typeface="Lato"/>
                <a:cs typeface="Lato"/>
                <a:sym typeface="Lato"/>
              </a:rPr>
              <a:t>Time to submit it</a:t>
            </a:r>
          </a:p>
        </p:txBody>
      </p:sp>
      <p:sp>
        <p:nvSpPr>
          <p:cNvPr id="18" name="TextBox 18"/>
          <p:cNvSpPr txBox="1"/>
          <p:nvPr/>
        </p:nvSpPr>
        <p:spPr>
          <a:xfrm>
            <a:off x="1525526" y="8464571"/>
            <a:ext cx="444559" cy="547371"/>
          </a:xfrm>
          <a:prstGeom prst="rect">
            <a:avLst/>
          </a:prstGeom>
        </p:spPr>
        <p:txBody>
          <a:bodyPr lIns="0" tIns="0" rIns="0" bIns="0" rtlCol="0" anchor="t">
            <a:spAutoFit/>
          </a:bodyPr>
          <a:lstStyle/>
          <a:p>
            <a:pPr algn="r">
              <a:lnSpc>
                <a:spcPts val="4479"/>
              </a:lnSpc>
              <a:spcBef>
                <a:spcPct val="0"/>
              </a:spcBef>
            </a:pPr>
            <a:r>
              <a:rPr lang="en-US" sz="3199" b="1">
                <a:solidFill>
                  <a:srgbClr val="FFD944"/>
                </a:solidFill>
                <a:latin typeface="Lato Bold"/>
                <a:ea typeface="Lato Bold"/>
                <a:cs typeface="Lato Bold"/>
                <a:sym typeface="Lato Bold"/>
              </a:rPr>
              <a:t>5</a:t>
            </a:r>
          </a:p>
        </p:txBody>
      </p:sp>
      <p:sp>
        <p:nvSpPr>
          <p:cNvPr id="19" name="TextBox 19"/>
          <p:cNvSpPr txBox="1"/>
          <p:nvPr/>
        </p:nvSpPr>
        <p:spPr>
          <a:xfrm>
            <a:off x="9621293" y="3916908"/>
            <a:ext cx="5441644" cy="547371"/>
          </a:xfrm>
          <a:prstGeom prst="rect">
            <a:avLst/>
          </a:prstGeom>
        </p:spPr>
        <p:txBody>
          <a:bodyPr lIns="0" tIns="0" rIns="0" bIns="0" rtlCol="0" anchor="t">
            <a:spAutoFit/>
          </a:bodyPr>
          <a:lstStyle/>
          <a:p>
            <a:pPr algn="l">
              <a:lnSpc>
                <a:spcPts val="4479"/>
              </a:lnSpc>
              <a:spcBef>
                <a:spcPct val="0"/>
              </a:spcBef>
            </a:pPr>
            <a:r>
              <a:rPr lang="en-US" sz="3199">
                <a:solidFill>
                  <a:srgbClr val="E5E1DA"/>
                </a:solidFill>
                <a:latin typeface="Lato"/>
                <a:ea typeface="Lato"/>
                <a:cs typeface="Lato"/>
                <a:sym typeface="Lato"/>
              </a:rPr>
              <a:t>Presentation Preparation</a:t>
            </a:r>
          </a:p>
        </p:txBody>
      </p:sp>
      <p:sp>
        <p:nvSpPr>
          <p:cNvPr id="20" name="TextBox 20"/>
          <p:cNvSpPr txBox="1"/>
          <p:nvPr/>
        </p:nvSpPr>
        <p:spPr>
          <a:xfrm>
            <a:off x="8922767" y="3916908"/>
            <a:ext cx="444559" cy="547371"/>
          </a:xfrm>
          <a:prstGeom prst="rect">
            <a:avLst/>
          </a:prstGeom>
        </p:spPr>
        <p:txBody>
          <a:bodyPr lIns="0" tIns="0" rIns="0" bIns="0" rtlCol="0" anchor="t">
            <a:spAutoFit/>
          </a:bodyPr>
          <a:lstStyle/>
          <a:p>
            <a:pPr algn="r">
              <a:lnSpc>
                <a:spcPts val="4479"/>
              </a:lnSpc>
              <a:spcBef>
                <a:spcPct val="0"/>
              </a:spcBef>
            </a:pPr>
            <a:r>
              <a:rPr lang="en-US" sz="3199" b="1">
                <a:solidFill>
                  <a:srgbClr val="FFD944"/>
                </a:solidFill>
                <a:latin typeface="Lato Bold"/>
                <a:ea typeface="Lato Bold"/>
                <a:cs typeface="Lato Bold"/>
                <a:sym typeface="Lato Bold"/>
              </a:rPr>
              <a:t>6</a:t>
            </a:r>
          </a:p>
        </p:txBody>
      </p:sp>
      <p:sp>
        <p:nvSpPr>
          <p:cNvPr id="21" name="TextBox 21"/>
          <p:cNvSpPr txBox="1"/>
          <p:nvPr/>
        </p:nvSpPr>
        <p:spPr>
          <a:xfrm>
            <a:off x="9621293" y="5055683"/>
            <a:ext cx="5441644" cy="547371"/>
          </a:xfrm>
          <a:prstGeom prst="rect">
            <a:avLst/>
          </a:prstGeom>
        </p:spPr>
        <p:txBody>
          <a:bodyPr lIns="0" tIns="0" rIns="0" bIns="0" rtlCol="0" anchor="t">
            <a:spAutoFit/>
          </a:bodyPr>
          <a:lstStyle/>
          <a:p>
            <a:pPr algn="l">
              <a:lnSpc>
                <a:spcPts val="4479"/>
              </a:lnSpc>
              <a:spcBef>
                <a:spcPct val="0"/>
              </a:spcBef>
            </a:pPr>
            <a:r>
              <a:rPr lang="en-US" sz="3199">
                <a:solidFill>
                  <a:srgbClr val="E5E1DA"/>
                </a:solidFill>
                <a:latin typeface="Lato"/>
                <a:ea typeface="Lato"/>
                <a:cs typeface="Lato"/>
                <a:sym typeface="Lato"/>
              </a:rPr>
              <a:t>Review meeting</a:t>
            </a:r>
          </a:p>
        </p:txBody>
      </p:sp>
      <p:sp>
        <p:nvSpPr>
          <p:cNvPr id="22" name="TextBox 22"/>
          <p:cNvSpPr txBox="1"/>
          <p:nvPr/>
        </p:nvSpPr>
        <p:spPr>
          <a:xfrm>
            <a:off x="8922767" y="5055683"/>
            <a:ext cx="444559" cy="547371"/>
          </a:xfrm>
          <a:prstGeom prst="rect">
            <a:avLst/>
          </a:prstGeom>
        </p:spPr>
        <p:txBody>
          <a:bodyPr lIns="0" tIns="0" rIns="0" bIns="0" rtlCol="0" anchor="t">
            <a:spAutoFit/>
          </a:bodyPr>
          <a:lstStyle/>
          <a:p>
            <a:pPr algn="r">
              <a:lnSpc>
                <a:spcPts val="4479"/>
              </a:lnSpc>
              <a:spcBef>
                <a:spcPct val="0"/>
              </a:spcBef>
            </a:pPr>
            <a:r>
              <a:rPr lang="en-US" sz="3199" b="1">
                <a:solidFill>
                  <a:srgbClr val="FFD944"/>
                </a:solidFill>
                <a:latin typeface="Lato Bold"/>
                <a:ea typeface="Lato Bold"/>
                <a:cs typeface="Lato Bold"/>
                <a:sym typeface="Lato Bold"/>
              </a:rPr>
              <a:t>7</a:t>
            </a:r>
          </a:p>
        </p:txBody>
      </p:sp>
      <p:sp>
        <p:nvSpPr>
          <p:cNvPr id="23" name="TextBox 23"/>
          <p:cNvSpPr txBox="1"/>
          <p:nvPr/>
        </p:nvSpPr>
        <p:spPr>
          <a:xfrm>
            <a:off x="9621293" y="6192333"/>
            <a:ext cx="5441644" cy="547371"/>
          </a:xfrm>
          <a:prstGeom prst="rect">
            <a:avLst/>
          </a:prstGeom>
        </p:spPr>
        <p:txBody>
          <a:bodyPr lIns="0" tIns="0" rIns="0" bIns="0" rtlCol="0" anchor="t">
            <a:spAutoFit/>
          </a:bodyPr>
          <a:lstStyle/>
          <a:p>
            <a:pPr algn="l">
              <a:lnSpc>
                <a:spcPts val="4479"/>
              </a:lnSpc>
              <a:spcBef>
                <a:spcPct val="0"/>
              </a:spcBef>
            </a:pPr>
            <a:r>
              <a:rPr lang="en-US" sz="3199">
                <a:solidFill>
                  <a:srgbClr val="E5E1DA"/>
                </a:solidFill>
                <a:latin typeface="Lato"/>
                <a:ea typeface="Lato"/>
                <a:cs typeface="Lato"/>
                <a:sym typeface="Lato"/>
              </a:rPr>
              <a:t>How to deal with feedback</a:t>
            </a:r>
          </a:p>
        </p:txBody>
      </p:sp>
      <p:sp>
        <p:nvSpPr>
          <p:cNvPr id="24" name="TextBox 24"/>
          <p:cNvSpPr txBox="1"/>
          <p:nvPr/>
        </p:nvSpPr>
        <p:spPr>
          <a:xfrm>
            <a:off x="8922767" y="6192333"/>
            <a:ext cx="444559" cy="547371"/>
          </a:xfrm>
          <a:prstGeom prst="rect">
            <a:avLst/>
          </a:prstGeom>
        </p:spPr>
        <p:txBody>
          <a:bodyPr lIns="0" tIns="0" rIns="0" bIns="0" rtlCol="0" anchor="t">
            <a:spAutoFit/>
          </a:bodyPr>
          <a:lstStyle/>
          <a:p>
            <a:pPr algn="r">
              <a:lnSpc>
                <a:spcPts val="4479"/>
              </a:lnSpc>
              <a:spcBef>
                <a:spcPct val="0"/>
              </a:spcBef>
            </a:pPr>
            <a:r>
              <a:rPr lang="en-US" sz="3199" b="1">
                <a:solidFill>
                  <a:srgbClr val="FFD944"/>
                </a:solidFill>
                <a:latin typeface="Lato Bold"/>
                <a:ea typeface="Lato Bold"/>
                <a:cs typeface="Lato Bold"/>
                <a:sym typeface="Lato Bold"/>
              </a:rPr>
              <a:t>8</a:t>
            </a:r>
          </a:p>
        </p:txBody>
      </p:sp>
      <p:sp>
        <p:nvSpPr>
          <p:cNvPr id="25" name="TextBox 25"/>
          <p:cNvSpPr txBox="1"/>
          <p:nvPr/>
        </p:nvSpPr>
        <p:spPr>
          <a:xfrm>
            <a:off x="9621293" y="7328983"/>
            <a:ext cx="5441644" cy="547371"/>
          </a:xfrm>
          <a:prstGeom prst="rect">
            <a:avLst/>
          </a:prstGeom>
        </p:spPr>
        <p:txBody>
          <a:bodyPr lIns="0" tIns="0" rIns="0" bIns="0" rtlCol="0" anchor="t">
            <a:spAutoFit/>
          </a:bodyPr>
          <a:lstStyle/>
          <a:p>
            <a:pPr algn="l">
              <a:lnSpc>
                <a:spcPts val="4479"/>
              </a:lnSpc>
              <a:spcBef>
                <a:spcPct val="0"/>
              </a:spcBef>
            </a:pPr>
            <a:r>
              <a:rPr lang="en-US" sz="3199">
                <a:solidFill>
                  <a:srgbClr val="E5E1DA"/>
                </a:solidFill>
                <a:latin typeface="Lato"/>
                <a:ea typeface="Lato"/>
                <a:cs typeface="Lato"/>
                <a:sym typeface="Lato"/>
              </a:rPr>
              <a:t>The final steps</a:t>
            </a:r>
          </a:p>
        </p:txBody>
      </p:sp>
      <p:sp>
        <p:nvSpPr>
          <p:cNvPr id="26" name="TextBox 26"/>
          <p:cNvSpPr txBox="1"/>
          <p:nvPr/>
        </p:nvSpPr>
        <p:spPr>
          <a:xfrm>
            <a:off x="8922767" y="7328983"/>
            <a:ext cx="444559" cy="547371"/>
          </a:xfrm>
          <a:prstGeom prst="rect">
            <a:avLst/>
          </a:prstGeom>
        </p:spPr>
        <p:txBody>
          <a:bodyPr lIns="0" tIns="0" rIns="0" bIns="0" rtlCol="0" anchor="t">
            <a:spAutoFit/>
          </a:bodyPr>
          <a:lstStyle/>
          <a:p>
            <a:pPr algn="r">
              <a:lnSpc>
                <a:spcPts val="4479"/>
              </a:lnSpc>
              <a:spcBef>
                <a:spcPct val="0"/>
              </a:spcBef>
            </a:pPr>
            <a:r>
              <a:rPr lang="en-US" sz="3199" b="1">
                <a:solidFill>
                  <a:srgbClr val="FFD944"/>
                </a:solidFill>
                <a:latin typeface="Lato Bold"/>
                <a:ea typeface="Lato Bold"/>
                <a:cs typeface="Lato Bold"/>
                <a:sym typeface="Lato Bold"/>
              </a:rPr>
              <a:t>9</a:t>
            </a:r>
          </a:p>
        </p:txBody>
      </p:sp>
      <p:sp>
        <p:nvSpPr>
          <p:cNvPr id="27" name="TextBox 27"/>
          <p:cNvSpPr txBox="1"/>
          <p:nvPr/>
        </p:nvSpPr>
        <p:spPr>
          <a:xfrm>
            <a:off x="9621293" y="8465633"/>
            <a:ext cx="6252795" cy="520142"/>
          </a:xfrm>
          <a:prstGeom prst="rect">
            <a:avLst/>
          </a:prstGeom>
        </p:spPr>
        <p:txBody>
          <a:bodyPr lIns="0" tIns="0" rIns="0" bIns="0" rtlCol="0" anchor="t">
            <a:spAutoFit/>
          </a:bodyPr>
          <a:lstStyle/>
          <a:p>
            <a:pPr algn="l">
              <a:lnSpc>
                <a:spcPts val="4479"/>
              </a:lnSpc>
              <a:spcBef>
                <a:spcPct val="0"/>
              </a:spcBef>
            </a:pPr>
            <a:r>
              <a:rPr lang="en-US" sz="3199" dirty="0">
                <a:solidFill>
                  <a:srgbClr val="E5E1DA"/>
                </a:solidFill>
                <a:latin typeface="Lato"/>
                <a:ea typeface="Lato"/>
                <a:cs typeface="Lato"/>
                <a:sym typeface="Lato"/>
              </a:rPr>
              <a:t>Let’s get the project started at last!</a:t>
            </a:r>
          </a:p>
        </p:txBody>
      </p:sp>
      <p:sp>
        <p:nvSpPr>
          <p:cNvPr id="28" name="TextBox 28"/>
          <p:cNvSpPr txBox="1"/>
          <p:nvPr/>
        </p:nvSpPr>
        <p:spPr>
          <a:xfrm>
            <a:off x="8722370" y="8465633"/>
            <a:ext cx="644956" cy="547371"/>
          </a:xfrm>
          <a:prstGeom prst="rect">
            <a:avLst/>
          </a:prstGeom>
        </p:spPr>
        <p:txBody>
          <a:bodyPr lIns="0" tIns="0" rIns="0" bIns="0" rtlCol="0" anchor="t">
            <a:spAutoFit/>
          </a:bodyPr>
          <a:lstStyle/>
          <a:p>
            <a:pPr algn="r">
              <a:lnSpc>
                <a:spcPts val="4479"/>
              </a:lnSpc>
              <a:spcBef>
                <a:spcPct val="0"/>
              </a:spcBef>
            </a:pPr>
            <a:r>
              <a:rPr lang="en-US" sz="3199" b="1">
                <a:solidFill>
                  <a:srgbClr val="FFD944"/>
                </a:solidFill>
                <a:latin typeface="Lato Bold"/>
                <a:ea typeface="Lato Bold"/>
                <a:cs typeface="Lato Bold"/>
                <a:sym typeface="Lato Bold"/>
              </a:rPr>
              <a:t>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1383875" y="0"/>
            <a:ext cx="6904125" cy="10287000"/>
            <a:chOff x="0" y="0"/>
            <a:chExt cx="950116" cy="1415652"/>
          </a:xfrm>
        </p:grpSpPr>
        <p:sp>
          <p:nvSpPr>
            <p:cNvPr id="3" name="Freeform 3"/>
            <p:cNvSpPr/>
            <p:nvPr/>
          </p:nvSpPr>
          <p:spPr>
            <a:xfrm>
              <a:off x="0" y="0"/>
              <a:ext cx="950116" cy="1415652"/>
            </a:xfrm>
            <a:custGeom>
              <a:avLst/>
              <a:gdLst/>
              <a:ahLst/>
              <a:cxnLst/>
              <a:rect l="l" t="t" r="r" b="b"/>
              <a:pathLst>
                <a:path w="950116" h="1415652">
                  <a:moveTo>
                    <a:pt x="0" y="0"/>
                  </a:moveTo>
                  <a:lnTo>
                    <a:pt x="950116" y="0"/>
                  </a:lnTo>
                  <a:lnTo>
                    <a:pt x="950116" y="1415652"/>
                  </a:lnTo>
                  <a:lnTo>
                    <a:pt x="0" y="1415652"/>
                  </a:lnTo>
                  <a:close/>
                </a:path>
              </a:pathLst>
            </a:custGeom>
            <a:blipFill>
              <a:blip r:embed="rId2"/>
              <a:stretch>
                <a:fillRect t="-9244" r="-8446"/>
              </a:stretch>
            </a:blipFill>
            <a:ln cap="sq">
              <a:noFill/>
              <a:prstDash val="solid"/>
              <a:miter/>
            </a:ln>
          </p:spPr>
        </p:sp>
      </p:grpSp>
      <p:grpSp>
        <p:nvGrpSpPr>
          <p:cNvPr id="4" name="Group 4"/>
          <p:cNvGrpSpPr/>
          <p:nvPr/>
        </p:nvGrpSpPr>
        <p:grpSpPr>
          <a:xfrm>
            <a:off x="1028700" y="1463949"/>
            <a:ext cx="12577332" cy="8137251"/>
            <a:chOff x="0" y="0"/>
            <a:chExt cx="3312548" cy="2143144"/>
          </a:xfrm>
        </p:grpSpPr>
        <p:sp>
          <p:nvSpPr>
            <p:cNvPr id="5" name="Freeform 5"/>
            <p:cNvSpPr/>
            <p:nvPr/>
          </p:nvSpPr>
          <p:spPr>
            <a:xfrm>
              <a:off x="0" y="0"/>
              <a:ext cx="3312549" cy="2143144"/>
            </a:xfrm>
            <a:custGeom>
              <a:avLst/>
              <a:gdLst/>
              <a:ahLst/>
              <a:cxnLst/>
              <a:rect l="l" t="t" r="r" b="b"/>
              <a:pathLst>
                <a:path w="3312549" h="2143144">
                  <a:moveTo>
                    <a:pt x="12311" y="0"/>
                  </a:moveTo>
                  <a:lnTo>
                    <a:pt x="3300238" y="0"/>
                  </a:lnTo>
                  <a:cubicBezTo>
                    <a:pt x="3307037" y="0"/>
                    <a:pt x="3312549" y="5512"/>
                    <a:pt x="3312549" y="12311"/>
                  </a:cubicBezTo>
                  <a:lnTo>
                    <a:pt x="3312549" y="2130834"/>
                  </a:lnTo>
                  <a:cubicBezTo>
                    <a:pt x="3312549" y="2134099"/>
                    <a:pt x="3311251" y="2137230"/>
                    <a:pt x="3308943" y="2139539"/>
                  </a:cubicBezTo>
                  <a:cubicBezTo>
                    <a:pt x="3306634" y="2141847"/>
                    <a:pt x="3303503" y="2143144"/>
                    <a:pt x="3300238" y="2143144"/>
                  </a:cubicBezTo>
                  <a:lnTo>
                    <a:pt x="12311" y="2143144"/>
                  </a:lnTo>
                  <a:cubicBezTo>
                    <a:pt x="9046" y="2143144"/>
                    <a:pt x="5915" y="2141847"/>
                    <a:pt x="3606" y="2139539"/>
                  </a:cubicBezTo>
                  <a:cubicBezTo>
                    <a:pt x="1297" y="2137230"/>
                    <a:pt x="0" y="2134099"/>
                    <a:pt x="0" y="2130834"/>
                  </a:cubicBezTo>
                  <a:lnTo>
                    <a:pt x="0" y="12311"/>
                  </a:lnTo>
                  <a:cubicBezTo>
                    <a:pt x="0" y="9046"/>
                    <a:pt x="1297" y="5915"/>
                    <a:pt x="3606" y="3606"/>
                  </a:cubicBezTo>
                  <a:cubicBezTo>
                    <a:pt x="5915" y="1297"/>
                    <a:pt x="9046" y="0"/>
                    <a:pt x="12311" y="0"/>
                  </a:cubicBezTo>
                  <a:close/>
                </a:path>
              </a:pathLst>
            </a:custGeom>
            <a:solidFill>
              <a:srgbClr val="000000"/>
            </a:solidFill>
            <a:ln w="38100" cap="sq">
              <a:solidFill>
                <a:srgbClr val="E5E1DA"/>
              </a:solidFill>
              <a:prstDash val="solid"/>
              <a:miter/>
            </a:ln>
          </p:spPr>
        </p:sp>
        <p:sp>
          <p:nvSpPr>
            <p:cNvPr id="6" name="TextBox 6"/>
            <p:cNvSpPr txBox="1"/>
            <p:nvPr/>
          </p:nvSpPr>
          <p:spPr>
            <a:xfrm>
              <a:off x="0" y="-38100"/>
              <a:ext cx="3312548" cy="2181244"/>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6626729" flipH="1">
            <a:off x="-8130685" y="1817905"/>
            <a:ext cx="12221289" cy="8822969"/>
          </a:xfrm>
          <a:custGeom>
            <a:avLst/>
            <a:gdLst/>
            <a:ahLst/>
            <a:cxnLst/>
            <a:rect l="l" t="t" r="r" b="b"/>
            <a:pathLst>
              <a:path w="12221289" h="8822969">
                <a:moveTo>
                  <a:pt x="12221289" y="0"/>
                </a:moveTo>
                <a:lnTo>
                  <a:pt x="0" y="0"/>
                </a:lnTo>
                <a:lnTo>
                  <a:pt x="0" y="8822968"/>
                </a:lnTo>
                <a:lnTo>
                  <a:pt x="12221289" y="8822968"/>
                </a:lnTo>
                <a:lnTo>
                  <a:pt x="12221289" y="0"/>
                </a:lnTo>
                <a:close/>
              </a:path>
            </a:pathLst>
          </a:custGeom>
          <a:blipFill>
            <a:blip r:embed="rId3"/>
            <a:stretch>
              <a:fillRect/>
            </a:stretch>
          </a:blipFill>
        </p:spPr>
      </p:sp>
      <p:sp>
        <p:nvSpPr>
          <p:cNvPr id="8" name="Freeform 8"/>
          <p:cNvSpPr/>
          <p:nvPr/>
        </p:nvSpPr>
        <p:spPr>
          <a:xfrm>
            <a:off x="10212631" y="378290"/>
            <a:ext cx="650410" cy="650410"/>
          </a:xfrm>
          <a:custGeom>
            <a:avLst/>
            <a:gdLst/>
            <a:ahLst/>
            <a:cxnLst/>
            <a:rect l="l" t="t" r="r" b="b"/>
            <a:pathLst>
              <a:path w="650410" h="650410">
                <a:moveTo>
                  <a:pt x="0" y="0"/>
                </a:moveTo>
                <a:lnTo>
                  <a:pt x="650410" y="0"/>
                </a:lnTo>
                <a:lnTo>
                  <a:pt x="650410" y="650410"/>
                </a:lnTo>
                <a:lnTo>
                  <a:pt x="0" y="6504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2683564" y="4381500"/>
            <a:ext cx="9267604" cy="1163320"/>
          </a:xfrm>
          <a:prstGeom prst="rect">
            <a:avLst/>
          </a:prstGeom>
        </p:spPr>
        <p:txBody>
          <a:bodyPr lIns="0" tIns="0" rIns="0" bIns="0" rtlCol="0" anchor="t">
            <a:spAutoFit/>
          </a:bodyPr>
          <a:lstStyle/>
          <a:p>
            <a:pPr algn="l">
              <a:lnSpc>
                <a:spcPts val="3080"/>
              </a:lnSpc>
            </a:pPr>
            <a:r>
              <a:rPr lang="en-US" sz="2200" dirty="0">
                <a:solidFill>
                  <a:srgbClr val="E5E1DA"/>
                </a:solidFill>
                <a:latin typeface="Lato"/>
                <a:ea typeface="Lato"/>
                <a:cs typeface="Lato"/>
                <a:sym typeface="Lato"/>
              </a:rPr>
              <a:t>It can be very daunting to start a research project, especially if it is your first or if it is your first as a mentor.</a:t>
            </a:r>
          </a:p>
          <a:p>
            <a:pPr algn="l">
              <a:lnSpc>
                <a:spcPts val="3080"/>
              </a:lnSpc>
              <a:spcBef>
                <a:spcPct val="0"/>
              </a:spcBef>
            </a:pPr>
            <a:endParaRPr lang="en-US" sz="2200" dirty="0">
              <a:solidFill>
                <a:srgbClr val="E5E1DA"/>
              </a:solidFill>
              <a:latin typeface="Lato"/>
              <a:ea typeface="Lato"/>
              <a:cs typeface="Lato"/>
              <a:sym typeface="Lato"/>
            </a:endParaRPr>
          </a:p>
        </p:txBody>
      </p:sp>
      <p:sp>
        <p:nvSpPr>
          <p:cNvPr id="10" name="TextBox 10"/>
          <p:cNvSpPr txBox="1"/>
          <p:nvPr/>
        </p:nvSpPr>
        <p:spPr>
          <a:xfrm>
            <a:off x="2339023" y="2285225"/>
            <a:ext cx="8043479" cy="1892300"/>
          </a:xfrm>
          <a:prstGeom prst="rect">
            <a:avLst/>
          </a:prstGeom>
        </p:spPr>
        <p:txBody>
          <a:bodyPr lIns="0" tIns="0" rIns="0" bIns="0" rtlCol="0" anchor="t">
            <a:spAutoFit/>
          </a:bodyPr>
          <a:lstStyle/>
          <a:p>
            <a:pPr algn="l">
              <a:lnSpc>
                <a:spcPts val="7150"/>
              </a:lnSpc>
            </a:pPr>
            <a:r>
              <a:rPr lang="en-US" sz="6500" b="1">
                <a:solidFill>
                  <a:srgbClr val="FBF9F1"/>
                </a:solidFill>
                <a:latin typeface="Poppins Bold"/>
                <a:ea typeface="Poppins Bold"/>
                <a:cs typeface="Poppins Bold"/>
                <a:sym typeface="Poppins Bold"/>
              </a:rPr>
              <a:t>QUESTIONS BEFORE YOU EVEN START?</a:t>
            </a:r>
          </a:p>
        </p:txBody>
      </p:sp>
      <p:sp>
        <p:nvSpPr>
          <p:cNvPr id="11" name="TextBox 11"/>
          <p:cNvSpPr txBox="1"/>
          <p:nvPr/>
        </p:nvSpPr>
        <p:spPr>
          <a:xfrm>
            <a:off x="2683564" y="5448300"/>
            <a:ext cx="10454874" cy="3936142"/>
          </a:xfrm>
          <a:prstGeom prst="rect">
            <a:avLst/>
          </a:prstGeom>
        </p:spPr>
        <p:txBody>
          <a:bodyPr lIns="0" tIns="0" rIns="0" bIns="0" rtlCol="0" anchor="t">
            <a:spAutoFit/>
          </a:bodyPr>
          <a:lstStyle/>
          <a:p>
            <a:pPr algn="l">
              <a:lnSpc>
                <a:spcPts val="3080"/>
              </a:lnSpc>
            </a:pPr>
            <a:r>
              <a:rPr lang="en-US" sz="2200" dirty="0">
                <a:solidFill>
                  <a:srgbClr val="E5E1DA"/>
                </a:solidFill>
                <a:latin typeface="Lato"/>
                <a:ea typeface="Lato"/>
                <a:cs typeface="Lato"/>
                <a:sym typeface="Lato"/>
              </a:rPr>
              <a:t>Ask yourself these questions before you begin this process:</a:t>
            </a:r>
          </a:p>
          <a:p>
            <a:pPr algn="l">
              <a:lnSpc>
                <a:spcPts val="3080"/>
              </a:lnSpc>
            </a:pPr>
            <a:endParaRPr lang="en-US" sz="2200" dirty="0">
              <a:solidFill>
                <a:srgbClr val="E5E1DA"/>
              </a:solidFill>
              <a:latin typeface="Lato"/>
              <a:ea typeface="Lato"/>
              <a:cs typeface="Lato"/>
              <a:sym typeface="Lato"/>
            </a:endParaRPr>
          </a:p>
          <a:p>
            <a:pPr marL="474983" lvl="1" indent="-237491" algn="l">
              <a:lnSpc>
                <a:spcPts val="3080"/>
              </a:lnSpc>
              <a:buAutoNum type="arabicPeriod"/>
            </a:pPr>
            <a:r>
              <a:rPr lang="en-US" sz="2200" dirty="0">
                <a:solidFill>
                  <a:srgbClr val="E5E1DA"/>
                </a:solidFill>
                <a:latin typeface="Lato"/>
                <a:ea typeface="Lato"/>
                <a:cs typeface="Lato"/>
                <a:sym typeface="Lato"/>
              </a:rPr>
              <a:t>Have I talked to anyone else about my project plan?</a:t>
            </a:r>
          </a:p>
          <a:p>
            <a:pPr marL="474983" lvl="1" indent="-237491" algn="l">
              <a:lnSpc>
                <a:spcPts val="3080"/>
              </a:lnSpc>
              <a:buAutoNum type="arabicPeriod"/>
            </a:pPr>
            <a:r>
              <a:rPr lang="en-US" sz="2200" dirty="0">
                <a:solidFill>
                  <a:srgbClr val="E5E1DA"/>
                </a:solidFill>
                <a:latin typeface="Lato"/>
                <a:ea typeface="Lato"/>
                <a:cs typeface="Lato"/>
                <a:sym typeface="Lato"/>
              </a:rPr>
              <a:t>Do I have an idea of what kind of level of review it will need?</a:t>
            </a:r>
          </a:p>
          <a:p>
            <a:pPr marL="474983" lvl="1" indent="-237491" algn="l">
              <a:lnSpc>
                <a:spcPts val="3080"/>
              </a:lnSpc>
              <a:buAutoNum type="arabicPeriod"/>
            </a:pPr>
            <a:r>
              <a:rPr lang="en-US" sz="2200" dirty="0">
                <a:solidFill>
                  <a:srgbClr val="E5E1DA"/>
                </a:solidFill>
                <a:latin typeface="Lato"/>
                <a:ea typeface="Lato"/>
                <a:cs typeface="Lato"/>
                <a:sym typeface="Lato"/>
              </a:rPr>
              <a:t>Is my research support team in place?</a:t>
            </a:r>
          </a:p>
          <a:p>
            <a:pPr marL="474983" lvl="1" indent="-237491" algn="l">
              <a:lnSpc>
                <a:spcPts val="3080"/>
              </a:lnSpc>
              <a:buAutoNum type="arabicPeriod"/>
            </a:pPr>
            <a:r>
              <a:rPr lang="en-US" sz="2200" dirty="0">
                <a:solidFill>
                  <a:srgbClr val="E5E1DA"/>
                </a:solidFill>
                <a:latin typeface="Lato"/>
                <a:ea typeface="Lato"/>
                <a:cs typeface="Lato"/>
                <a:sym typeface="Lato"/>
              </a:rPr>
              <a:t>Have I reached out for help?</a:t>
            </a:r>
          </a:p>
          <a:p>
            <a:pPr marL="474983" lvl="1" indent="-237491" algn="l">
              <a:lnSpc>
                <a:spcPts val="3080"/>
              </a:lnSpc>
              <a:buAutoNum type="arabicPeriod"/>
            </a:pPr>
            <a:r>
              <a:rPr lang="en-US" sz="2200" dirty="0">
                <a:solidFill>
                  <a:srgbClr val="E5E1DA"/>
                </a:solidFill>
                <a:latin typeface="Lato"/>
                <a:ea typeface="Lato"/>
                <a:cs typeface="Lato"/>
                <a:sym typeface="Lato"/>
              </a:rPr>
              <a:t>Have I completed my CITI training (or renewed it)?</a:t>
            </a:r>
          </a:p>
          <a:p>
            <a:pPr algn="l">
              <a:lnSpc>
                <a:spcPts val="3080"/>
              </a:lnSpc>
            </a:pPr>
            <a:endParaRPr lang="en-US" sz="2200" dirty="0">
              <a:solidFill>
                <a:srgbClr val="E5E1DA"/>
              </a:solidFill>
              <a:latin typeface="Lato"/>
              <a:ea typeface="Lato"/>
              <a:cs typeface="Lato"/>
              <a:sym typeface="Lato"/>
            </a:endParaRPr>
          </a:p>
          <a:p>
            <a:pPr algn="l">
              <a:lnSpc>
                <a:spcPts val="3080"/>
              </a:lnSpc>
              <a:spcBef>
                <a:spcPct val="0"/>
              </a:spcBef>
            </a:pPr>
            <a:r>
              <a:rPr lang="en-US" sz="2200" b="1" dirty="0">
                <a:solidFill>
                  <a:srgbClr val="E5E1DA"/>
                </a:solidFill>
                <a:latin typeface="Lato Bold"/>
                <a:ea typeface="Lato Bold"/>
                <a:cs typeface="Lato Bold"/>
                <a:sym typeface="Lato Bold"/>
              </a:rPr>
              <a:t>Only when you know EXACTLY what you are going to do for every step of your project are you ready to move on to the next step.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Freeform 5"/>
          <p:cNvSpPr/>
          <p:nvPr/>
        </p:nvSpPr>
        <p:spPr>
          <a:xfrm>
            <a:off x="8574588" y="926782"/>
            <a:ext cx="457200" cy="460655"/>
          </a:xfrm>
          <a:custGeom>
            <a:avLst/>
            <a:gdLst/>
            <a:ahLst/>
            <a:cxnLst/>
            <a:rect l="l" t="t" r="r" b="b"/>
            <a:pathLst>
              <a:path w="457200" h="460655">
                <a:moveTo>
                  <a:pt x="0" y="0"/>
                </a:moveTo>
                <a:lnTo>
                  <a:pt x="457200" y="0"/>
                </a:lnTo>
                <a:lnTo>
                  <a:pt x="457200" y="460655"/>
                </a:lnTo>
                <a:lnTo>
                  <a:pt x="0" y="460655"/>
                </a:lnTo>
                <a:lnTo>
                  <a:pt x="0" y="0"/>
                </a:lnTo>
                <a:close/>
              </a:path>
            </a:pathLst>
          </a:custGeom>
          <a:blipFill>
            <a:blip r:embed="rId2"/>
            <a:stretch>
              <a:fillRect/>
            </a:stretch>
          </a:blipFill>
        </p:spPr>
      </p:sp>
      <p:sp>
        <p:nvSpPr>
          <p:cNvPr id="6" name="Freeform 6"/>
          <p:cNvSpPr/>
          <p:nvPr/>
        </p:nvSpPr>
        <p:spPr>
          <a:xfrm>
            <a:off x="8574588" y="4010041"/>
            <a:ext cx="457200" cy="460655"/>
          </a:xfrm>
          <a:custGeom>
            <a:avLst/>
            <a:gdLst/>
            <a:ahLst/>
            <a:cxnLst/>
            <a:rect l="l" t="t" r="r" b="b"/>
            <a:pathLst>
              <a:path w="457200" h="460655">
                <a:moveTo>
                  <a:pt x="0" y="0"/>
                </a:moveTo>
                <a:lnTo>
                  <a:pt x="457200" y="0"/>
                </a:lnTo>
                <a:lnTo>
                  <a:pt x="457200" y="460655"/>
                </a:lnTo>
                <a:lnTo>
                  <a:pt x="0" y="460655"/>
                </a:lnTo>
                <a:lnTo>
                  <a:pt x="0" y="0"/>
                </a:lnTo>
                <a:close/>
              </a:path>
            </a:pathLst>
          </a:custGeom>
          <a:blipFill>
            <a:blip r:embed="rId2"/>
            <a:stretch>
              <a:fillRect/>
            </a:stretch>
          </a:blipFill>
        </p:spPr>
      </p:sp>
      <p:sp>
        <p:nvSpPr>
          <p:cNvPr id="7" name="Freeform 7"/>
          <p:cNvSpPr/>
          <p:nvPr/>
        </p:nvSpPr>
        <p:spPr>
          <a:xfrm>
            <a:off x="8574588" y="7505560"/>
            <a:ext cx="457200" cy="460655"/>
          </a:xfrm>
          <a:custGeom>
            <a:avLst/>
            <a:gdLst/>
            <a:ahLst/>
            <a:cxnLst/>
            <a:rect l="l" t="t" r="r" b="b"/>
            <a:pathLst>
              <a:path w="457200" h="460655">
                <a:moveTo>
                  <a:pt x="0" y="0"/>
                </a:moveTo>
                <a:lnTo>
                  <a:pt x="457200" y="0"/>
                </a:lnTo>
                <a:lnTo>
                  <a:pt x="457200" y="460655"/>
                </a:lnTo>
                <a:lnTo>
                  <a:pt x="0" y="460655"/>
                </a:lnTo>
                <a:lnTo>
                  <a:pt x="0" y="0"/>
                </a:lnTo>
                <a:close/>
              </a:path>
            </a:pathLst>
          </a:custGeom>
          <a:blipFill>
            <a:blip r:embed="rId2"/>
            <a:stretch>
              <a:fillRect/>
            </a:stretch>
          </a:blipFill>
        </p:spPr>
      </p:sp>
      <p:sp>
        <p:nvSpPr>
          <p:cNvPr id="8" name="Freeform 8"/>
          <p:cNvSpPr/>
          <p:nvPr/>
        </p:nvSpPr>
        <p:spPr>
          <a:xfrm>
            <a:off x="1028700" y="8361880"/>
            <a:ext cx="896420" cy="896420"/>
          </a:xfrm>
          <a:custGeom>
            <a:avLst/>
            <a:gdLst/>
            <a:ahLst/>
            <a:cxnLst/>
            <a:rect l="l" t="t" r="r" b="b"/>
            <a:pathLst>
              <a:path w="896420" h="896420">
                <a:moveTo>
                  <a:pt x="0" y="0"/>
                </a:moveTo>
                <a:lnTo>
                  <a:pt x="896420" y="0"/>
                </a:lnTo>
                <a:lnTo>
                  <a:pt x="896420" y="896420"/>
                </a:lnTo>
                <a:lnTo>
                  <a:pt x="0" y="8964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10435729">
            <a:off x="-696093" y="-3780464"/>
            <a:ext cx="7951775" cy="8527373"/>
          </a:xfrm>
          <a:custGeom>
            <a:avLst/>
            <a:gdLst/>
            <a:ahLst/>
            <a:cxnLst/>
            <a:rect l="l" t="t" r="r" b="b"/>
            <a:pathLst>
              <a:path w="7951775" h="8527373">
                <a:moveTo>
                  <a:pt x="0" y="0"/>
                </a:moveTo>
                <a:lnTo>
                  <a:pt x="7951775" y="0"/>
                </a:lnTo>
                <a:lnTo>
                  <a:pt x="7951775" y="8527373"/>
                </a:lnTo>
                <a:lnTo>
                  <a:pt x="0" y="8527373"/>
                </a:lnTo>
                <a:lnTo>
                  <a:pt x="0" y="0"/>
                </a:lnTo>
                <a:close/>
              </a:path>
            </a:pathLst>
          </a:custGeom>
          <a:blipFill>
            <a:blip r:embed="rId5"/>
            <a:stretch>
              <a:fillRect/>
            </a:stretch>
          </a:blipFill>
        </p:spPr>
      </p:sp>
      <p:sp>
        <p:nvSpPr>
          <p:cNvPr id="10" name="TextBox 10"/>
          <p:cNvSpPr txBox="1"/>
          <p:nvPr/>
        </p:nvSpPr>
        <p:spPr>
          <a:xfrm>
            <a:off x="9798106" y="869632"/>
            <a:ext cx="5199649" cy="431800"/>
          </a:xfrm>
          <a:prstGeom prst="rect">
            <a:avLst/>
          </a:prstGeom>
        </p:spPr>
        <p:txBody>
          <a:bodyPr lIns="0" tIns="0" rIns="0" bIns="0" rtlCol="0" anchor="t">
            <a:spAutoFit/>
          </a:bodyPr>
          <a:lstStyle/>
          <a:p>
            <a:pPr algn="l">
              <a:lnSpc>
                <a:spcPts val="3500"/>
              </a:lnSpc>
              <a:spcBef>
                <a:spcPct val="0"/>
              </a:spcBef>
            </a:pPr>
            <a:r>
              <a:rPr lang="en-US" sz="2500" b="1">
                <a:solidFill>
                  <a:srgbClr val="FFD944"/>
                </a:solidFill>
                <a:latin typeface="Lato Bold"/>
                <a:ea typeface="Lato Bold"/>
                <a:cs typeface="Lato Bold"/>
                <a:sym typeface="Lato Bold"/>
              </a:rPr>
              <a:t>What does the process look like?</a:t>
            </a:r>
          </a:p>
        </p:txBody>
      </p:sp>
      <p:sp>
        <p:nvSpPr>
          <p:cNvPr id="11" name="TextBox 11"/>
          <p:cNvSpPr txBox="1"/>
          <p:nvPr/>
        </p:nvSpPr>
        <p:spPr>
          <a:xfrm>
            <a:off x="9798106" y="1631944"/>
            <a:ext cx="7461194" cy="1480185"/>
          </a:xfrm>
          <a:prstGeom prst="rect">
            <a:avLst/>
          </a:prstGeom>
        </p:spPr>
        <p:txBody>
          <a:bodyPr lIns="0" tIns="0" rIns="0" bIns="0" rtlCol="0" anchor="t">
            <a:spAutoFit/>
          </a:bodyPr>
          <a:lstStyle/>
          <a:p>
            <a:pPr algn="l">
              <a:lnSpc>
                <a:spcPts val="2940"/>
              </a:lnSpc>
              <a:spcBef>
                <a:spcPct val="0"/>
              </a:spcBef>
            </a:pPr>
            <a:r>
              <a:rPr lang="en-US" sz="2100" b="1">
                <a:solidFill>
                  <a:srgbClr val="E5E1DA"/>
                </a:solidFill>
                <a:latin typeface="Lato Bold"/>
                <a:ea typeface="Lato Bold"/>
                <a:cs typeface="Lato Bold"/>
                <a:sym typeface="Lato Bold"/>
              </a:rPr>
              <a:t>Seven steps:</a:t>
            </a:r>
            <a:r>
              <a:rPr lang="en-US" sz="2100">
                <a:solidFill>
                  <a:srgbClr val="E5E1DA"/>
                </a:solidFill>
                <a:latin typeface="Lato"/>
                <a:ea typeface="Lato"/>
                <a:cs typeface="Lato"/>
                <a:sym typeface="Lato"/>
              </a:rPr>
              <a:t> Submit protocol, will undergo preliminary review, then scientific review, its feasibility will be assessed, how it is going to be paid for and what resources will be needed will be assessed, IRB review, it also needs admin (CEO/COO) approval, </a:t>
            </a:r>
          </a:p>
        </p:txBody>
      </p:sp>
      <p:sp>
        <p:nvSpPr>
          <p:cNvPr id="12" name="TextBox 12"/>
          <p:cNvSpPr txBox="1"/>
          <p:nvPr/>
        </p:nvSpPr>
        <p:spPr>
          <a:xfrm>
            <a:off x="1028700" y="6059170"/>
            <a:ext cx="5853180" cy="923925"/>
          </a:xfrm>
          <a:prstGeom prst="rect">
            <a:avLst/>
          </a:prstGeom>
        </p:spPr>
        <p:txBody>
          <a:bodyPr lIns="0" tIns="0" rIns="0" bIns="0" rtlCol="0" anchor="t">
            <a:spAutoFit/>
          </a:bodyPr>
          <a:lstStyle/>
          <a:p>
            <a:pPr algn="l">
              <a:lnSpc>
                <a:spcPts val="6600"/>
              </a:lnSpc>
            </a:pPr>
            <a:r>
              <a:rPr lang="en-US" sz="6000" b="1">
                <a:solidFill>
                  <a:srgbClr val="FBF9F1"/>
                </a:solidFill>
                <a:latin typeface="Poppins Bold"/>
                <a:ea typeface="Poppins Bold"/>
                <a:cs typeface="Poppins Bold"/>
                <a:sym typeface="Poppins Bold"/>
              </a:rPr>
              <a:t>FIRST STEPS</a:t>
            </a:r>
          </a:p>
        </p:txBody>
      </p:sp>
      <p:sp>
        <p:nvSpPr>
          <p:cNvPr id="13" name="TextBox 13"/>
          <p:cNvSpPr txBox="1"/>
          <p:nvPr/>
        </p:nvSpPr>
        <p:spPr>
          <a:xfrm>
            <a:off x="9798106" y="3995893"/>
            <a:ext cx="5199649" cy="431800"/>
          </a:xfrm>
          <a:prstGeom prst="rect">
            <a:avLst/>
          </a:prstGeom>
        </p:spPr>
        <p:txBody>
          <a:bodyPr lIns="0" tIns="0" rIns="0" bIns="0" rtlCol="0" anchor="t">
            <a:spAutoFit/>
          </a:bodyPr>
          <a:lstStyle/>
          <a:p>
            <a:pPr algn="l">
              <a:lnSpc>
                <a:spcPts val="3500"/>
              </a:lnSpc>
              <a:spcBef>
                <a:spcPct val="0"/>
              </a:spcBef>
            </a:pPr>
            <a:r>
              <a:rPr lang="en-US" sz="2500" b="1">
                <a:solidFill>
                  <a:srgbClr val="FFD944"/>
                </a:solidFill>
                <a:latin typeface="Lato Bold"/>
                <a:ea typeface="Lato Bold"/>
                <a:cs typeface="Lato Bold"/>
                <a:sym typeface="Lato Bold"/>
              </a:rPr>
              <a:t>What are the concerns of HPH? </a:t>
            </a:r>
          </a:p>
        </p:txBody>
      </p:sp>
      <p:sp>
        <p:nvSpPr>
          <p:cNvPr id="14" name="TextBox 14"/>
          <p:cNvSpPr txBox="1"/>
          <p:nvPr/>
        </p:nvSpPr>
        <p:spPr>
          <a:xfrm>
            <a:off x="9798106" y="4755988"/>
            <a:ext cx="7461194" cy="2594610"/>
          </a:xfrm>
          <a:prstGeom prst="rect">
            <a:avLst/>
          </a:prstGeom>
        </p:spPr>
        <p:txBody>
          <a:bodyPr lIns="0" tIns="0" rIns="0" bIns="0" rtlCol="0" anchor="t">
            <a:spAutoFit/>
          </a:bodyPr>
          <a:lstStyle/>
          <a:p>
            <a:pPr algn="l">
              <a:lnSpc>
                <a:spcPts val="2940"/>
              </a:lnSpc>
            </a:pPr>
            <a:r>
              <a:rPr lang="en-US" sz="2100">
                <a:solidFill>
                  <a:srgbClr val="E5E1DA"/>
                </a:solidFill>
                <a:latin typeface="Lato"/>
                <a:ea typeface="Lato"/>
                <a:cs typeface="Lato"/>
                <a:sym typeface="Lato"/>
              </a:rPr>
              <a:t>Is the science rigorous?</a:t>
            </a:r>
          </a:p>
          <a:p>
            <a:pPr algn="l">
              <a:lnSpc>
                <a:spcPts val="2940"/>
              </a:lnSpc>
            </a:pPr>
            <a:r>
              <a:rPr lang="en-US" sz="2100">
                <a:solidFill>
                  <a:srgbClr val="E5E1DA"/>
                </a:solidFill>
                <a:latin typeface="Lato"/>
                <a:ea typeface="Lato"/>
                <a:cs typeface="Lato"/>
                <a:sym typeface="Lato"/>
              </a:rPr>
              <a:t>Is the project aligned with HPH’s priorities and goals?</a:t>
            </a:r>
          </a:p>
          <a:p>
            <a:pPr algn="l">
              <a:lnSpc>
                <a:spcPts val="2940"/>
              </a:lnSpc>
            </a:pPr>
            <a:r>
              <a:rPr lang="en-US" sz="2100">
                <a:solidFill>
                  <a:srgbClr val="E5E1DA"/>
                </a:solidFill>
                <a:latin typeface="Lato"/>
                <a:ea typeface="Lato"/>
                <a:cs typeface="Lato"/>
                <a:sym typeface="Lato"/>
              </a:rPr>
              <a:t>Does the person have the time and departmental support to do the project?</a:t>
            </a:r>
          </a:p>
          <a:p>
            <a:pPr algn="l">
              <a:lnSpc>
                <a:spcPts val="2940"/>
              </a:lnSpc>
            </a:pPr>
            <a:r>
              <a:rPr lang="en-US" sz="2100">
                <a:solidFill>
                  <a:srgbClr val="E5E1DA"/>
                </a:solidFill>
                <a:latin typeface="Lato"/>
                <a:ea typeface="Lato"/>
                <a:cs typeface="Lato"/>
                <a:sym typeface="Lato"/>
              </a:rPr>
              <a:t>Will this project directly or indirectly cost HPH a lot of money?</a:t>
            </a:r>
          </a:p>
          <a:p>
            <a:pPr algn="l">
              <a:lnSpc>
                <a:spcPts val="2940"/>
              </a:lnSpc>
            </a:pPr>
            <a:endParaRPr lang="en-US" sz="2100">
              <a:solidFill>
                <a:srgbClr val="E5E1DA"/>
              </a:solidFill>
              <a:latin typeface="Lato"/>
              <a:ea typeface="Lato"/>
              <a:cs typeface="Lato"/>
              <a:sym typeface="Lato"/>
            </a:endParaRPr>
          </a:p>
          <a:p>
            <a:pPr algn="l">
              <a:lnSpc>
                <a:spcPts val="2940"/>
              </a:lnSpc>
              <a:spcBef>
                <a:spcPct val="0"/>
              </a:spcBef>
            </a:pPr>
            <a:endParaRPr lang="en-US" sz="2100">
              <a:solidFill>
                <a:srgbClr val="E5E1DA"/>
              </a:solidFill>
              <a:latin typeface="Lato"/>
              <a:ea typeface="Lato"/>
              <a:cs typeface="Lato"/>
              <a:sym typeface="Lato"/>
            </a:endParaRPr>
          </a:p>
        </p:txBody>
      </p:sp>
      <p:sp>
        <p:nvSpPr>
          <p:cNvPr id="15" name="TextBox 15"/>
          <p:cNvSpPr txBox="1"/>
          <p:nvPr/>
        </p:nvSpPr>
        <p:spPr>
          <a:xfrm>
            <a:off x="9798106" y="7491412"/>
            <a:ext cx="6624697" cy="431800"/>
          </a:xfrm>
          <a:prstGeom prst="rect">
            <a:avLst/>
          </a:prstGeom>
        </p:spPr>
        <p:txBody>
          <a:bodyPr lIns="0" tIns="0" rIns="0" bIns="0" rtlCol="0" anchor="t">
            <a:spAutoFit/>
          </a:bodyPr>
          <a:lstStyle/>
          <a:p>
            <a:pPr algn="l">
              <a:lnSpc>
                <a:spcPts val="3500"/>
              </a:lnSpc>
              <a:spcBef>
                <a:spcPct val="0"/>
              </a:spcBef>
            </a:pPr>
            <a:r>
              <a:rPr lang="en-US" sz="2500" b="1">
                <a:solidFill>
                  <a:srgbClr val="FFD944"/>
                </a:solidFill>
                <a:latin typeface="Lato Bold"/>
                <a:ea typeface="Lato Bold"/>
                <a:cs typeface="Lato Bold"/>
                <a:sym typeface="Lato Bold"/>
              </a:rPr>
              <a:t>How do I allow enough time to complete this?</a:t>
            </a:r>
          </a:p>
        </p:txBody>
      </p:sp>
      <p:sp>
        <p:nvSpPr>
          <p:cNvPr id="16" name="TextBox 16"/>
          <p:cNvSpPr txBox="1"/>
          <p:nvPr/>
        </p:nvSpPr>
        <p:spPr>
          <a:xfrm>
            <a:off x="9798106" y="8251507"/>
            <a:ext cx="7461194" cy="737235"/>
          </a:xfrm>
          <a:prstGeom prst="rect">
            <a:avLst/>
          </a:prstGeom>
        </p:spPr>
        <p:txBody>
          <a:bodyPr lIns="0" tIns="0" rIns="0" bIns="0" rtlCol="0" anchor="t">
            <a:spAutoFit/>
          </a:bodyPr>
          <a:lstStyle/>
          <a:p>
            <a:pPr algn="l">
              <a:lnSpc>
                <a:spcPts val="2940"/>
              </a:lnSpc>
            </a:pPr>
            <a:r>
              <a:rPr lang="en-US" sz="2100">
                <a:solidFill>
                  <a:srgbClr val="E5E1DA"/>
                </a:solidFill>
                <a:latin typeface="Lato"/>
                <a:ea typeface="Lato"/>
                <a:cs typeface="Lato"/>
                <a:sym typeface="Lato"/>
              </a:rPr>
              <a:t>How can you know how long this can take?</a:t>
            </a:r>
          </a:p>
          <a:p>
            <a:pPr algn="l">
              <a:lnSpc>
                <a:spcPts val="2940"/>
              </a:lnSpc>
              <a:spcBef>
                <a:spcPct val="0"/>
              </a:spcBef>
            </a:pPr>
            <a:r>
              <a:rPr lang="en-US" sz="2100">
                <a:solidFill>
                  <a:srgbClr val="E5E1DA"/>
                </a:solidFill>
                <a:latin typeface="Lato"/>
                <a:ea typeface="Lato"/>
                <a:cs typeface="Lato"/>
                <a:sym typeface="Lato"/>
              </a:rPr>
              <a:t>How can you make the time as short as possible?</a:t>
            </a:r>
          </a:p>
        </p:txBody>
      </p:sp>
      <p:sp>
        <p:nvSpPr>
          <p:cNvPr id="17" name="TextBox 17">
            <a:hlinkClick r:id="rId6"/>
          </p:cNvPr>
          <p:cNvSpPr txBox="1"/>
          <p:nvPr/>
        </p:nvSpPr>
        <p:spPr>
          <a:xfrm>
            <a:off x="9192590" y="9584252"/>
            <a:ext cx="9095410" cy="404919"/>
          </a:xfrm>
          <a:prstGeom prst="rect">
            <a:avLst/>
          </a:prstGeom>
        </p:spPr>
        <p:txBody>
          <a:bodyPr lIns="0" tIns="0" rIns="0" bIns="0" rtlCol="0" anchor="t">
            <a:spAutoFit/>
          </a:bodyPr>
          <a:lstStyle/>
          <a:p>
            <a:pPr algn="ctr">
              <a:lnSpc>
                <a:spcPts val="3499"/>
              </a:lnSpc>
              <a:spcBef>
                <a:spcPct val="0"/>
              </a:spcBef>
            </a:pPr>
            <a:r>
              <a:rPr lang="en-US" sz="2499" b="1" u="sng" dirty="0">
                <a:solidFill>
                  <a:schemeClr val="bg1"/>
                </a:solidFill>
                <a:latin typeface="Lato Bold"/>
                <a:ea typeface="Lato Bold"/>
                <a:cs typeface="Lato Bold"/>
                <a:sym typeface="Lato Bold"/>
                <a:hlinkClick r:id="rId6" tooltip="https://www.hawaiipacifichealth.org/for-providers/research-institute/">
                  <a:extLst>
                    <a:ext uri="{A12FA001-AC4F-418D-AE19-62706E023703}">
                      <ahyp:hlinkClr xmlns:ahyp="http://schemas.microsoft.com/office/drawing/2018/hyperlinkcolor" val="tx"/>
                    </a:ext>
                  </a:extLst>
                </a:hlinkClick>
              </a:rPr>
              <a:t>www.hawaiipacifichealth.org/for-providers/researchinstitute/</a:t>
            </a:r>
          </a:p>
        </p:txBody>
      </p:sp>
      <p:pic>
        <p:nvPicPr>
          <p:cNvPr id="18" name="Picture 17">
            <a:extLst>
              <a:ext uri="{FF2B5EF4-FFF2-40B4-BE49-F238E27FC236}">
                <a16:creationId xmlns:a16="http://schemas.microsoft.com/office/drawing/2014/main" id="{39D285A7-BFDA-0AA4-BEF3-05C65072C2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4582" y="8502059"/>
            <a:ext cx="1828801" cy="18288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10800000">
            <a:off x="-6844491" y="-3015084"/>
            <a:ext cx="9744477" cy="7040385"/>
          </a:xfrm>
          <a:custGeom>
            <a:avLst/>
            <a:gdLst/>
            <a:ahLst/>
            <a:cxnLst/>
            <a:rect l="l" t="t" r="r" b="b"/>
            <a:pathLst>
              <a:path w="9744477" h="7040385">
                <a:moveTo>
                  <a:pt x="0" y="0"/>
                </a:moveTo>
                <a:lnTo>
                  <a:pt x="9744477" y="0"/>
                </a:lnTo>
                <a:lnTo>
                  <a:pt x="9744477" y="7040385"/>
                </a:lnTo>
                <a:lnTo>
                  <a:pt x="0" y="7040385"/>
                </a:lnTo>
                <a:lnTo>
                  <a:pt x="0" y="0"/>
                </a:lnTo>
                <a:close/>
              </a:path>
            </a:pathLst>
          </a:custGeom>
          <a:blipFill>
            <a:blip r:embed="rId3"/>
            <a:stretch>
              <a:fillRect/>
            </a:stretch>
          </a:blipFill>
        </p:spPr>
      </p:sp>
      <p:sp>
        <p:nvSpPr>
          <p:cNvPr id="3" name="Freeform 3"/>
          <p:cNvSpPr/>
          <p:nvPr/>
        </p:nvSpPr>
        <p:spPr>
          <a:xfrm rot="5400000">
            <a:off x="14011079" y="-2815059"/>
            <a:ext cx="9744477" cy="7040385"/>
          </a:xfrm>
          <a:custGeom>
            <a:avLst/>
            <a:gdLst/>
            <a:ahLst/>
            <a:cxnLst/>
            <a:rect l="l" t="t" r="r" b="b"/>
            <a:pathLst>
              <a:path w="9744477" h="7040385">
                <a:moveTo>
                  <a:pt x="0" y="0"/>
                </a:moveTo>
                <a:lnTo>
                  <a:pt x="9744477" y="0"/>
                </a:lnTo>
                <a:lnTo>
                  <a:pt x="9744477" y="7040385"/>
                </a:lnTo>
                <a:lnTo>
                  <a:pt x="0" y="7040385"/>
                </a:lnTo>
                <a:lnTo>
                  <a:pt x="0" y="0"/>
                </a:lnTo>
                <a:close/>
              </a:path>
            </a:pathLst>
          </a:custGeom>
          <a:blipFill>
            <a:blip r:embed="rId3"/>
            <a:stretch>
              <a:fillRect/>
            </a:stretch>
          </a:blipFill>
        </p:spPr>
      </p:sp>
      <p:sp>
        <p:nvSpPr>
          <p:cNvPr id="4" name="Freeform 4"/>
          <p:cNvSpPr/>
          <p:nvPr/>
        </p:nvSpPr>
        <p:spPr>
          <a:xfrm>
            <a:off x="760535" y="4574287"/>
            <a:ext cx="705511" cy="722674"/>
          </a:xfrm>
          <a:custGeom>
            <a:avLst/>
            <a:gdLst/>
            <a:ahLst/>
            <a:cxnLst/>
            <a:rect l="l" t="t" r="r" b="b"/>
            <a:pathLst>
              <a:path w="705511" h="722674">
                <a:moveTo>
                  <a:pt x="0" y="0"/>
                </a:moveTo>
                <a:lnTo>
                  <a:pt x="705510" y="0"/>
                </a:lnTo>
                <a:lnTo>
                  <a:pt x="705510" y="722674"/>
                </a:lnTo>
                <a:lnTo>
                  <a:pt x="0" y="722674"/>
                </a:lnTo>
                <a:lnTo>
                  <a:pt x="0" y="0"/>
                </a:lnTo>
                <a:close/>
              </a:path>
            </a:pathLst>
          </a:custGeom>
          <a:blipFill>
            <a:blip r:embed="rId4"/>
            <a:stretch>
              <a:fillRect/>
            </a:stretch>
          </a:blipFill>
        </p:spPr>
      </p:sp>
      <p:sp>
        <p:nvSpPr>
          <p:cNvPr id="5" name="Freeform 5"/>
          <p:cNvSpPr/>
          <p:nvPr/>
        </p:nvSpPr>
        <p:spPr>
          <a:xfrm>
            <a:off x="760535" y="4574287"/>
            <a:ext cx="717254" cy="722674"/>
          </a:xfrm>
          <a:custGeom>
            <a:avLst/>
            <a:gdLst/>
            <a:ahLst/>
            <a:cxnLst/>
            <a:rect l="l" t="t" r="r" b="b"/>
            <a:pathLst>
              <a:path w="717254" h="722674">
                <a:moveTo>
                  <a:pt x="0" y="0"/>
                </a:moveTo>
                <a:lnTo>
                  <a:pt x="717254" y="0"/>
                </a:lnTo>
                <a:lnTo>
                  <a:pt x="717254" y="722674"/>
                </a:lnTo>
                <a:lnTo>
                  <a:pt x="0" y="722674"/>
                </a:lnTo>
                <a:lnTo>
                  <a:pt x="0" y="0"/>
                </a:lnTo>
                <a:close/>
              </a:path>
            </a:pathLst>
          </a:custGeom>
          <a:blipFill>
            <a:blip r:embed="rId5"/>
            <a:stretch>
              <a:fillRect/>
            </a:stretch>
          </a:blipFill>
        </p:spPr>
      </p:sp>
      <p:sp>
        <p:nvSpPr>
          <p:cNvPr id="6" name="Freeform 6"/>
          <p:cNvSpPr/>
          <p:nvPr/>
        </p:nvSpPr>
        <p:spPr>
          <a:xfrm>
            <a:off x="6777204" y="4574287"/>
            <a:ext cx="717254" cy="722674"/>
          </a:xfrm>
          <a:custGeom>
            <a:avLst/>
            <a:gdLst/>
            <a:ahLst/>
            <a:cxnLst/>
            <a:rect l="l" t="t" r="r" b="b"/>
            <a:pathLst>
              <a:path w="717254" h="722674">
                <a:moveTo>
                  <a:pt x="0" y="0"/>
                </a:moveTo>
                <a:lnTo>
                  <a:pt x="717254" y="0"/>
                </a:lnTo>
                <a:lnTo>
                  <a:pt x="717254" y="722674"/>
                </a:lnTo>
                <a:lnTo>
                  <a:pt x="0" y="722674"/>
                </a:lnTo>
                <a:lnTo>
                  <a:pt x="0" y="0"/>
                </a:lnTo>
                <a:close/>
              </a:path>
            </a:pathLst>
          </a:custGeom>
          <a:blipFill>
            <a:blip r:embed="rId5"/>
            <a:stretch>
              <a:fillRect/>
            </a:stretch>
          </a:blipFill>
        </p:spPr>
      </p:sp>
      <p:sp>
        <p:nvSpPr>
          <p:cNvPr id="7" name="Freeform 7"/>
          <p:cNvSpPr/>
          <p:nvPr/>
        </p:nvSpPr>
        <p:spPr>
          <a:xfrm>
            <a:off x="7135831" y="4347033"/>
            <a:ext cx="1256063" cy="1359911"/>
          </a:xfrm>
          <a:custGeom>
            <a:avLst/>
            <a:gdLst/>
            <a:ahLst/>
            <a:cxnLst/>
            <a:rect l="l" t="t" r="r" b="b"/>
            <a:pathLst>
              <a:path w="1256063" h="1359911">
                <a:moveTo>
                  <a:pt x="0" y="0"/>
                </a:moveTo>
                <a:lnTo>
                  <a:pt x="1256063" y="0"/>
                </a:lnTo>
                <a:lnTo>
                  <a:pt x="1256063" y="1359911"/>
                </a:lnTo>
                <a:lnTo>
                  <a:pt x="0" y="13599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263073" y="4347033"/>
            <a:ext cx="1359911" cy="1359911"/>
          </a:xfrm>
          <a:custGeom>
            <a:avLst/>
            <a:gdLst/>
            <a:ahLst/>
            <a:cxnLst/>
            <a:rect l="l" t="t" r="r" b="b"/>
            <a:pathLst>
              <a:path w="1359911" h="1359911">
                <a:moveTo>
                  <a:pt x="0" y="0"/>
                </a:moveTo>
                <a:lnTo>
                  <a:pt x="1359911" y="0"/>
                </a:lnTo>
                <a:lnTo>
                  <a:pt x="1359911" y="1359911"/>
                </a:lnTo>
                <a:lnTo>
                  <a:pt x="0" y="13599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2793873" y="4574287"/>
            <a:ext cx="717254" cy="722674"/>
          </a:xfrm>
          <a:custGeom>
            <a:avLst/>
            <a:gdLst/>
            <a:ahLst/>
            <a:cxnLst/>
            <a:rect l="l" t="t" r="r" b="b"/>
            <a:pathLst>
              <a:path w="717254" h="722674">
                <a:moveTo>
                  <a:pt x="0" y="0"/>
                </a:moveTo>
                <a:lnTo>
                  <a:pt x="717254" y="0"/>
                </a:lnTo>
                <a:lnTo>
                  <a:pt x="717254" y="722674"/>
                </a:lnTo>
                <a:lnTo>
                  <a:pt x="0" y="722674"/>
                </a:lnTo>
                <a:lnTo>
                  <a:pt x="0" y="0"/>
                </a:lnTo>
                <a:close/>
              </a:path>
            </a:pathLst>
          </a:custGeom>
          <a:blipFill>
            <a:blip r:embed="rId5"/>
            <a:stretch>
              <a:fillRect/>
            </a:stretch>
          </a:blipFill>
        </p:spPr>
      </p:sp>
      <p:sp>
        <p:nvSpPr>
          <p:cNvPr id="10" name="Freeform 10"/>
          <p:cNvSpPr/>
          <p:nvPr/>
        </p:nvSpPr>
        <p:spPr>
          <a:xfrm>
            <a:off x="13152500" y="4456957"/>
            <a:ext cx="1504361" cy="1249988"/>
          </a:xfrm>
          <a:custGeom>
            <a:avLst/>
            <a:gdLst/>
            <a:ahLst/>
            <a:cxnLst/>
            <a:rect l="l" t="t" r="r" b="b"/>
            <a:pathLst>
              <a:path w="1504361" h="1249988">
                <a:moveTo>
                  <a:pt x="0" y="0"/>
                </a:moveTo>
                <a:lnTo>
                  <a:pt x="1504361" y="0"/>
                </a:lnTo>
                <a:lnTo>
                  <a:pt x="1504361" y="1249987"/>
                </a:lnTo>
                <a:lnTo>
                  <a:pt x="0" y="12499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TextBox 11"/>
          <p:cNvSpPr txBox="1"/>
          <p:nvPr/>
        </p:nvSpPr>
        <p:spPr>
          <a:xfrm>
            <a:off x="760535" y="6078419"/>
            <a:ext cx="4733925" cy="422275"/>
          </a:xfrm>
          <a:prstGeom prst="rect">
            <a:avLst/>
          </a:prstGeom>
        </p:spPr>
        <p:txBody>
          <a:bodyPr lIns="0" tIns="0" rIns="0" bIns="0" rtlCol="0" anchor="t">
            <a:spAutoFit/>
          </a:bodyPr>
          <a:lstStyle/>
          <a:p>
            <a:pPr algn="l">
              <a:lnSpc>
                <a:spcPts val="3499"/>
              </a:lnSpc>
              <a:spcBef>
                <a:spcPct val="0"/>
              </a:spcBef>
            </a:pPr>
            <a:r>
              <a:rPr lang="en-US" sz="2499" b="1">
                <a:solidFill>
                  <a:srgbClr val="FBF9F1"/>
                </a:solidFill>
                <a:latin typeface="Lato Bold"/>
                <a:ea typeface="Lato Bold"/>
                <a:cs typeface="Lato Bold"/>
                <a:sym typeface="Lato Bold"/>
              </a:rPr>
              <a:t>Forms and Cheat Sheets</a:t>
            </a:r>
          </a:p>
        </p:txBody>
      </p:sp>
      <p:sp>
        <p:nvSpPr>
          <p:cNvPr id="12" name="TextBox 12">
            <a:hlinkClick r:id="rId12"/>
          </p:cNvPr>
          <p:cNvSpPr txBox="1"/>
          <p:nvPr/>
        </p:nvSpPr>
        <p:spPr>
          <a:xfrm>
            <a:off x="760535" y="6872581"/>
            <a:ext cx="4733925" cy="2939523"/>
          </a:xfrm>
          <a:prstGeom prst="rect">
            <a:avLst/>
          </a:prstGeom>
        </p:spPr>
        <p:txBody>
          <a:bodyPr lIns="0" tIns="0" rIns="0" bIns="0" rtlCol="0" anchor="t">
            <a:spAutoFit/>
          </a:bodyPr>
          <a:lstStyle/>
          <a:p>
            <a:pPr algn="l">
              <a:lnSpc>
                <a:spcPts val="2940"/>
              </a:lnSpc>
            </a:pPr>
            <a:r>
              <a:rPr lang="en-US" sz="2100" u="sng" dirty="0">
                <a:solidFill>
                  <a:schemeClr val="accent5">
                    <a:lumMod val="60000"/>
                    <a:lumOff val="40000"/>
                  </a:schemeClr>
                </a:solidFill>
                <a:latin typeface="Lato"/>
                <a:ea typeface="Lato"/>
                <a:cs typeface="Lato"/>
                <a:sym typeface="Lato"/>
                <a:hlinkClick r:id="rId12" tooltip="https://www.hawaiipacifichealth.org/for-providers/research-institute/">
                  <a:extLst>
                    <a:ext uri="{A12FA001-AC4F-418D-AE19-62706E023703}">
                      <ahyp:hlinkClr xmlns:ahyp="http://schemas.microsoft.com/office/drawing/2018/hyperlinkcolor" val="tx"/>
                    </a:ext>
                  </a:extLst>
                </a:hlinkClick>
              </a:rPr>
              <a:t>https://www.hawaiipacifichealth.org/for-providers/research-institute/</a:t>
            </a:r>
            <a:endParaRPr lang="en-US" sz="2100" dirty="0">
              <a:solidFill>
                <a:schemeClr val="accent5">
                  <a:lumMod val="60000"/>
                  <a:lumOff val="40000"/>
                </a:schemeClr>
              </a:solidFill>
              <a:latin typeface="Lato"/>
              <a:ea typeface="Lato"/>
              <a:cs typeface="Lato"/>
              <a:sym typeface="Lato"/>
            </a:endParaRPr>
          </a:p>
          <a:p>
            <a:pPr algn="l">
              <a:lnSpc>
                <a:spcPts val="2940"/>
              </a:lnSpc>
            </a:pPr>
            <a:endParaRPr lang="en-US" sz="2100" dirty="0">
              <a:solidFill>
                <a:schemeClr val="bg1"/>
              </a:solidFill>
              <a:latin typeface="Lato"/>
              <a:ea typeface="Lato"/>
              <a:cs typeface="Lato"/>
              <a:sym typeface="Lato"/>
            </a:endParaRPr>
          </a:p>
          <a:p>
            <a:pPr algn="l">
              <a:lnSpc>
                <a:spcPts val="2940"/>
              </a:lnSpc>
            </a:pPr>
            <a:r>
              <a:rPr lang="en-US" sz="2100" dirty="0">
                <a:solidFill>
                  <a:schemeClr val="bg1"/>
                </a:solidFill>
                <a:latin typeface="Lato"/>
                <a:ea typeface="Lato"/>
                <a:cs typeface="Lato"/>
                <a:sym typeface="Lato"/>
              </a:rPr>
              <a:t>Scroll down almost to the bottom of the page.</a:t>
            </a:r>
          </a:p>
          <a:p>
            <a:pPr algn="l">
              <a:lnSpc>
                <a:spcPts val="2940"/>
              </a:lnSpc>
            </a:pPr>
            <a:endParaRPr lang="en-US" sz="2100" dirty="0">
              <a:solidFill>
                <a:schemeClr val="bg1"/>
              </a:solidFill>
              <a:latin typeface="Lato"/>
              <a:ea typeface="Lato"/>
              <a:cs typeface="Lato"/>
              <a:sym typeface="Lato"/>
            </a:endParaRPr>
          </a:p>
          <a:p>
            <a:pPr algn="l">
              <a:lnSpc>
                <a:spcPts val="2940"/>
              </a:lnSpc>
              <a:spcBef>
                <a:spcPct val="0"/>
              </a:spcBef>
            </a:pPr>
            <a:r>
              <a:rPr lang="en-US" sz="2100" dirty="0">
                <a:solidFill>
                  <a:schemeClr val="bg1"/>
                </a:solidFill>
                <a:latin typeface="Lato"/>
                <a:ea typeface="Lato"/>
                <a:cs typeface="Lato"/>
                <a:sym typeface="Lato"/>
              </a:rPr>
              <a:t>Don’t forget to read ‘Principal Investigator’s responsibilities’</a:t>
            </a:r>
          </a:p>
        </p:txBody>
      </p:sp>
      <p:sp>
        <p:nvSpPr>
          <p:cNvPr id="13" name="TextBox 13"/>
          <p:cNvSpPr txBox="1"/>
          <p:nvPr/>
        </p:nvSpPr>
        <p:spPr>
          <a:xfrm>
            <a:off x="2238056" y="1019175"/>
            <a:ext cx="9273073" cy="923925"/>
          </a:xfrm>
          <a:prstGeom prst="rect">
            <a:avLst/>
          </a:prstGeom>
        </p:spPr>
        <p:txBody>
          <a:bodyPr lIns="0" tIns="0" rIns="0" bIns="0" rtlCol="0" anchor="t">
            <a:spAutoFit/>
          </a:bodyPr>
          <a:lstStyle/>
          <a:p>
            <a:pPr algn="l">
              <a:lnSpc>
                <a:spcPts val="6600"/>
              </a:lnSpc>
            </a:pPr>
            <a:r>
              <a:rPr lang="en-US" sz="6000" b="1">
                <a:solidFill>
                  <a:srgbClr val="FBF9F1"/>
                </a:solidFill>
                <a:latin typeface="Poppins Bold"/>
                <a:ea typeface="Poppins Bold"/>
                <a:cs typeface="Poppins Bold"/>
                <a:sym typeface="Poppins Bold"/>
              </a:rPr>
              <a:t>FILLING OUT THE FORMS</a:t>
            </a:r>
          </a:p>
        </p:txBody>
      </p:sp>
      <p:sp>
        <p:nvSpPr>
          <p:cNvPr id="14" name="TextBox 14"/>
          <p:cNvSpPr txBox="1"/>
          <p:nvPr/>
        </p:nvSpPr>
        <p:spPr>
          <a:xfrm>
            <a:off x="6777204" y="6078419"/>
            <a:ext cx="5436438" cy="404919"/>
          </a:xfrm>
          <a:prstGeom prst="rect">
            <a:avLst/>
          </a:prstGeom>
        </p:spPr>
        <p:txBody>
          <a:bodyPr lIns="0" tIns="0" rIns="0" bIns="0" rtlCol="0" anchor="t">
            <a:spAutoFit/>
          </a:bodyPr>
          <a:lstStyle/>
          <a:p>
            <a:pPr algn="l">
              <a:lnSpc>
                <a:spcPts val="3499"/>
              </a:lnSpc>
              <a:spcBef>
                <a:spcPct val="0"/>
              </a:spcBef>
            </a:pPr>
            <a:r>
              <a:rPr lang="en-US" sz="2499" b="1" dirty="0">
                <a:solidFill>
                  <a:srgbClr val="FBF9F1"/>
                </a:solidFill>
                <a:latin typeface="Lato Bold"/>
                <a:ea typeface="Lato Bold"/>
                <a:cs typeface="Lato Bold"/>
                <a:sym typeface="Lato Bold"/>
              </a:rPr>
              <a:t>Let’s make this as smooth as possible</a:t>
            </a:r>
          </a:p>
        </p:txBody>
      </p:sp>
      <p:sp>
        <p:nvSpPr>
          <p:cNvPr id="15" name="TextBox 15"/>
          <p:cNvSpPr txBox="1"/>
          <p:nvPr/>
        </p:nvSpPr>
        <p:spPr>
          <a:xfrm>
            <a:off x="6777204" y="6872581"/>
            <a:ext cx="4733925" cy="2966085"/>
          </a:xfrm>
          <a:prstGeom prst="rect">
            <a:avLst/>
          </a:prstGeom>
        </p:spPr>
        <p:txBody>
          <a:bodyPr lIns="0" tIns="0" rIns="0" bIns="0" rtlCol="0" anchor="t">
            <a:spAutoFit/>
          </a:bodyPr>
          <a:lstStyle/>
          <a:p>
            <a:pPr algn="l">
              <a:lnSpc>
                <a:spcPts val="2940"/>
              </a:lnSpc>
            </a:pPr>
            <a:r>
              <a:rPr lang="en-US" sz="2100" dirty="0">
                <a:solidFill>
                  <a:srgbClr val="E5E1DA"/>
                </a:solidFill>
                <a:latin typeface="Lato"/>
                <a:ea typeface="Lato"/>
                <a:cs typeface="Lato"/>
                <a:sym typeface="Lato"/>
              </a:rPr>
              <a:t>When you have finished, we recommend two steps:</a:t>
            </a:r>
          </a:p>
          <a:p>
            <a:pPr algn="l">
              <a:lnSpc>
                <a:spcPts val="2940"/>
              </a:lnSpc>
            </a:pPr>
            <a:endParaRPr lang="en-US" sz="2100" dirty="0">
              <a:solidFill>
                <a:srgbClr val="E5E1DA"/>
              </a:solidFill>
              <a:latin typeface="Lato"/>
              <a:ea typeface="Lato"/>
              <a:cs typeface="Lato"/>
              <a:sym typeface="Lato"/>
            </a:endParaRPr>
          </a:p>
          <a:p>
            <a:pPr marL="453390" lvl="1" indent="-226695" algn="l">
              <a:lnSpc>
                <a:spcPts val="2940"/>
              </a:lnSpc>
              <a:buAutoNum type="arabicPeriod"/>
            </a:pPr>
            <a:r>
              <a:rPr lang="en-US" sz="2100" dirty="0">
                <a:solidFill>
                  <a:srgbClr val="E5E1DA"/>
                </a:solidFill>
                <a:latin typeface="Lato"/>
                <a:ea typeface="Lato"/>
                <a:cs typeface="Lato"/>
                <a:sym typeface="Lato"/>
              </a:rPr>
              <a:t>Send the application to Jonathan Riel. </a:t>
            </a:r>
            <a:r>
              <a:rPr lang="en-US" sz="2100" dirty="0" err="1">
                <a:solidFill>
                  <a:srgbClr val="E5E1DA"/>
                </a:solidFill>
                <a:latin typeface="Lato"/>
                <a:ea typeface="Lato"/>
                <a:cs typeface="Lato"/>
                <a:sym typeface="Lato"/>
              </a:rPr>
              <a:t>jriel@hawaii.edu</a:t>
            </a:r>
            <a:endParaRPr lang="en-US" sz="2100" dirty="0">
              <a:solidFill>
                <a:srgbClr val="E5E1DA"/>
              </a:solidFill>
              <a:latin typeface="Lato"/>
              <a:ea typeface="Lato"/>
              <a:cs typeface="Lato"/>
              <a:sym typeface="Lato"/>
            </a:endParaRPr>
          </a:p>
          <a:p>
            <a:pPr algn="l">
              <a:lnSpc>
                <a:spcPts val="2940"/>
              </a:lnSpc>
            </a:pPr>
            <a:endParaRPr lang="en-US" sz="2100" dirty="0">
              <a:solidFill>
                <a:srgbClr val="E5E1DA"/>
              </a:solidFill>
              <a:latin typeface="Lato"/>
              <a:ea typeface="Lato"/>
              <a:cs typeface="Lato"/>
              <a:sym typeface="Lato"/>
            </a:endParaRPr>
          </a:p>
          <a:p>
            <a:pPr algn="l">
              <a:lnSpc>
                <a:spcPts val="2940"/>
              </a:lnSpc>
              <a:spcBef>
                <a:spcPct val="0"/>
              </a:spcBef>
            </a:pPr>
            <a:r>
              <a:rPr lang="en-US" sz="2100" dirty="0">
                <a:solidFill>
                  <a:srgbClr val="E5E1DA"/>
                </a:solidFill>
                <a:latin typeface="Lato"/>
                <a:ea typeface="Lato"/>
                <a:cs typeface="Lato"/>
                <a:sym typeface="Lato"/>
              </a:rPr>
              <a:t>He will check it for completion and any obvious problems. </a:t>
            </a:r>
          </a:p>
        </p:txBody>
      </p:sp>
      <p:sp>
        <p:nvSpPr>
          <p:cNvPr id="16" name="TextBox 16"/>
          <p:cNvSpPr txBox="1"/>
          <p:nvPr/>
        </p:nvSpPr>
        <p:spPr>
          <a:xfrm>
            <a:off x="12793873" y="6078419"/>
            <a:ext cx="4733593" cy="422275"/>
          </a:xfrm>
          <a:prstGeom prst="rect">
            <a:avLst/>
          </a:prstGeom>
        </p:spPr>
        <p:txBody>
          <a:bodyPr lIns="0" tIns="0" rIns="0" bIns="0" rtlCol="0" anchor="t">
            <a:spAutoFit/>
          </a:bodyPr>
          <a:lstStyle/>
          <a:p>
            <a:pPr algn="l">
              <a:lnSpc>
                <a:spcPts val="3499"/>
              </a:lnSpc>
              <a:spcBef>
                <a:spcPct val="0"/>
              </a:spcBef>
            </a:pPr>
            <a:r>
              <a:rPr lang="en-US" sz="2499" b="1">
                <a:solidFill>
                  <a:srgbClr val="FBF9F1"/>
                </a:solidFill>
                <a:latin typeface="Lato Bold"/>
                <a:ea typeface="Lato Bold"/>
                <a:cs typeface="Lato Bold"/>
                <a:sym typeface="Lato Bold"/>
              </a:rPr>
              <a:t>Departmental help</a:t>
            </a:r>
          </a:p>
        </p:txBody>
      </p:sp>
      <p:sp>
        <p:nvSpPr>
          <p:cNvPr id="17" name="TextBox 17"/>
          <p:cNvSpPr txBox="1"/>
          <p:nvPr/>
        </p:nvSpPr>
        <p:spPr>
          <a:xfrm>
            <a:off x="12793873" y="6853531"/>
            <a:ext cx="5267986" cy="2966085"/>
          </a:xfrm>
          <a:prstGeom prst="rect">
            <a:avLst/>
          </a:prstGeom>
        </p:spPr>
        <p:txBody>
          <a:bodyPr lIns="0" tIns="0" rIns="0" bIns="0" rtlCol="0" anchor="t">
            <a:spAutoFit/>
          </a:bodyPr>
          <a:lstStyle/>
          <a:p>
            <a:pPr algn="l">
              <a:lnSpc>
                <a:spcPts val="2940"/>
              </a:lnSpc>
            </a:pPr>
            <a:r>
              <a:rPr lang="en-US" sz="2100">
                <a:solidFill>
                  <a:srgbClr val="E5E1DA"/>
                </a:solidFill>
                <a:latin typeface="Lato"/>
                <a:ea typeface="Lato"/>
                <a:cs typeface="Lato"/>
                <a:sym typeface="Lato"/>
              </a:rPr>
              <a:t>Once Jonathan is finished and if the PI agrees </a:t>
            </a:r>
          </a:p>
          <a:p>
            <a:pPr algn="l">
              <a:lnSpc>
                <a:spcPts val="2940"/>
              </a:lnSpc>
            </a:pPr>
            <a:endParaRPr lang="en-US" sz="2100">
              <a:solidFill>
                <a:srgbClr val="E5E1DA"/>
              </a:solidFill>
              <a:latin typeface="Lato"/>
              <a:ea typeface="Lato"/>
              <a:cs typeface="Lato"/>
              <a:sym typeface="Lato"/>
            </a:endParaRPr>
          </a:p>
          <a:p>
            <a:pPr marL="453390" lvl="1" indent="-226695" algn="l">
              <a:lnSpc>
                <a:spcPts val="2940"/>
              </a:lnSpc>
              <a:buAutoNum type="arabicPeriod"/>
            </a:pPr>
            <a:r>
              <a:rPr lang="en-US" sz="2100">
                <a:solidFill>
                  <a:srgbClr val="E5E1DA"/>
                </a:solidFill>
                <a:latin typeface="Lato"/>
                <a:ea typeface="Lato"/>
                <a:cs typeface="Lato"/>
                <a:sym typeface="Lato"/>
              </a:rPr>
              <a:t>He will send it to Claire Kendal-Wright. ckendal@hawaii.edu</a:t>
            </a:r>
          </a:p>
          <a:p>
            <a:pPr algn="l">
              <a:lnSpc>
                <a:spcPts val="2940"/>
              </a:lnSpc>
            </a:pPr>
            <a:endParaRPr lang="en-US" sz="2100">
              <a:solidFill>
                <a:srgbClr val="E5E1DA"/>
              </a:solidFill>
              <a:latin typeface="Lato"/>
              <a:ea typeface="Lato"/>
              <a:cs typeface="Lato"/>
              <a:sym typeface="Lato"/>
            </a:endParaRPr>
          </a:p>
          <a:p>
            <a:pPr algn="l">
              <a:lnSpc>
                <a:spcPts val="2940"/>
              </a:lnSpc>
              <a:spcBef>
                <a:spcPct val="0"/>
              </a:spcBef>
            </a:pPr>
            <a:r>
              <a:rPr lang="en-US" sz="2100">
                <a:solidFill>
                  <a:srgbClr val="E5E1DA"/>
                </a:solidFill>
                <a:latin typeface="Lato"/>
                <a:ea typeface="Lato"/>
                <a:cs typeface="Lato"/>
                <a:sym typeface="Lato"/>
              </a:rPr>
              <a:t>She will check for IRB and Science problems that will come up in the review meeting.</a:t>
            </a:r>
          </a:p>
        </p:txBody>
      </p:sp>
      <p:pic>
        <p:nvPicPr>
          <p:cNvPr id="18" name="Picture 17">
            <a:extLst>
              <a:ext uri="{FF2B5EF4-FFF2-40B4-BE49-F238E27FC236}">
                <a16:creationId xmlns:a16="http://schemas.microsoft.com/office/drawing/2014/main" id="{508B6964-5EA1-731F-9F6C-E1FF8F96C46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28368" y="5375155"/>
            <a:ext cx="1828801" cy="18288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reeform 2"/>
          <p:cNvSpPr/>
          <p:nvPr/>
        </p:nvSpPr>
        <p:spPr>
          <a:xfrm rot="-10800000">
            <a:off x="-6844491" y="-3015084"/>
            <a:ext cx="9744477" cy="7040385"/>
          </a:xfrm>
          <a:custGeom>
            <a:avLst/>
            <a:gdLst/>
            <a:ahLst/>
            <a:cxnLst/>
            <a:rect l="l" t="t" r="r" b="b"/>
            <a:pathLst>
              <a:path w="9744477" h="7040385">
                <a:moveTo>
                  <a:pt x="0" y="0"/>
                </a:moveTo>
                <a:lnTo>
                  <a:pt x="9744477" y="0"/>
                </a:lnTo>
                <a:lnTo>
                  <a:pt x="9744477" y="7040385"/>
                </a:lnTo>
                <a:lnTo>
                  <a:pt x="0" y="7040385"/>
                </a:lnTo>
                <a:lnTo>
                  <a:pt x="0" y="0"/>
                </a:lnTo>
                <a:close/>
              </a:path>
            </a:pathLst>
          </a:custGeom>
          <a:blipFill>
            <a:blip r:embed="rId3"/>
            <a:stretch>
              <a:fillRect/>
            </a:stretch>
          </a:blipFill>
        </p:spPr>
      </p:sp>
      <p:sp>
        <p:nvSpPr>
          <p:cNvPr id="3" name="Freeform 3"/>
          <p:cNvSpPr/>
          <p:nvPr/>
        </p:nvSpPr>
        <p:spPr>
          <a:xfrm rot="5400000">
            <a:off x="14011079" y="-2815059"/>
            <a:ext cx="9744477" cy="7040385"/>
          </a:xfrm>
          <a:custGeom>
            <a:avLst/>
            <a:gdLst/>
            <a:ahLst/>
            <a:cxnLst/>
            <a:rect l="l" t="t" r="r" b="b"/>
            <a:pathLst>
              <a:path w="9744477" h="7040385">
                <a:moveTo>
                  <a:pt x="0" y="0"/>
                </a:moveTo>
                <a:lnTo>
                  <a:pt x="9744477" y="0"/>
                </a:lnTo>
                <a:lnTo>
                  <a:pt x="9744477" y="7040385"/>
                </a:lnTo>
                <a:lnTo>
                  <a:pt x="0" y="7040385"/>
                </a:lnTo>
                <a:lnTo>
                  <a:pt x="0" y="0"/>
                </a:lnTo>
                <a:close/>
              </a:path>
            </a:pathLst>
          </a:custGeom>
          <a:blipFill>
            <a:blip r:embed="rId3"/>
            <a:stretch>
              <a:fillRect/>
            </a:stretch>
          </a:blipFill>
        </p:spPr>
      </p:sp>
      <p:sp>
        <p:nvSpPr>
          <p:cNvPr id="5" name="Freeform 5"/>
          <p:cNvSpPr/>
          <p:nvPr/>
        </p:nvSpPr>
        <p:spPr>
          <a:xfrm>
            <a:off x="3200400" y="3009900"/>
            <a:ext cx="382862" cy="422275"/>
          </a:xfrm>
          <a:custGeom>
            <a:avLst/>
            <a:gdLst/>
            <a:ahLst/>
            <a:cxnLst/>
            <a:rect l="l" t="t" r="r" b="b"/>
            <a:pathLst>
              <a:path w="717254" h="722674">
                <a:moveTo>
                  <a:pt x="0" y="0"/>
                </a:moveTo>
                <a:lnTo>
                  <a:pt x="717254" y="0"/>
                </a:lnTo>
                <a:lnTo>
                  <a:pt x="717254" y="722674"/>
                </a:lnTo>
                <a:lnTo>
                  <a:pt x="0" y="722674"/>
                </a:lnTo>
                <a:lnTo>
                  <a:pt x="0" y="0"/>
                </a:lnTo>
                <a:close/>
              </a:path>
            </a:pathLst>
          </a:custGeom>
          <a:blipFill>
            <a:blip r:embed="rId4"/>
            <a:stretch>
              <a:fillRect/>
            </a:stretch>
          </a:blipFill>
        </p:spPr>
      </p:sp>
      <p:sp>
        <p:nvSpPr>
          <p:cNvPr id="11" name="TextBox 11"/>
          <p:cNvSpPr txBox="1"/>
          <p:nvPr/>
        </p:nvSpPr>
        <p:spPr>
          <a:xfrm>
            <a:off x="3840768" y="3009900"/>
            <a:ext cx="7040384" cy="1302601"/>
          </a:xfrm>
          <a:prstGeom prst="rect">
            <a:avLst/>
          </a:prstGeom>
        </p:spPr>
        <p:txBody>
          <a:bodyPr wrap="square" lIns="0" tIns="0" rIns="0" bIns="0" rtlCol="0" anchor="t">
            <a:spAutoFit/>
          </a:bodyPr>
          <a:lstStyle/>
          <a:p>
            <a:pPr algn="l">
              <a:lnSpc>
                <a:spcPts val="3499"/>
              </a:lnSpc>
              <a:spcBef>
                <a:spcPct val="0"/>
              </a:spcBef>
            </a:pPr>
            <a:r>
              <a:rPr lang="en-US" sz="2499" b="1" dirty="0">
                <a:solidFill>
                  <a:schemeClr val="bg1"/>
                </a:solidFill>
                <a:latin typeface="Lato Bold"/>
                <a:ea typeface="Lato Bold"/>
                <a:cs typeface="Lato Bold"/>
                <a:sym typeface="Lato Bold"/>
              </a:rPr>
              <a:t>Draft of Research Protocol</a:t>
            </a:r>
          </a:p>
          <a:p>
            <a:pPr algn="l">
              <a:lnSpc>
                <a:spcPts val="3499"/>
              </a:lnSpc>
              <a:spcBef>
                <a:spcPct val="0"/>
              </a:spcBef>
            </a:pPr>
            <a:r>
              <a:rPr lang="en-US" sz="2499" b="1" dirty="0">
                <a:solidFill>
                  <a:schemeClr val="bg1"/>
                </a:solidFill>
                <a:latin typeface="Lato Bold"/>
                <a:ea typeface="Lato Bold"/>
                <a:cs typeface="Lato Bold"/>
                <a:sym typeface="Lato Bold"/>
              </a:rPr>
              <a:t>	- </a:t>
            </a:r>
            <a:r>
              <a:rPr lang="en-US" sz="2499" b="1" dirty="0">
                <a:solidFill>
                  <a:schemeClr val="accent5">
                    <a:lumMod val="60000"/>
                    <a:lumOff val="40000"/>
                  </a:schemeClr>
                </a:solidFill>
                <a:latin typeface="Lato Bold"/>
                <a:ea typeface="Lato Bold"/>
                <a:cs typeface="Lato Bold"/>
                <a:sym typeface="Lato Bold"/>
                <a:hlinkClick r:id="rId5">
                  <a:extLst>
                    <a:ext uri="{A12FA001-AC4F-418D-AE19-62706E023703}">
                      <ahyp:hlinkClr xmlns:ahyp="http://schemas.microsoft.com/office/drawing/2018/hyperlinkcolor" val="tx"/>
                    </a:ext>
                  </a:extLst>
                </a:hlinkClick>
              </a:rPr>
              <a:t>Research Protocol Template</a:t>
            </a:r>
            <a:endParaRPr lang="en-US" sz="2499" b="1" dirty="0">
              <a:solidFill>
                <a:schemeClr val="accent5">
                  <a:lumMod val="60000"/>
                  <a:lumOff val="40000"/>
                </a:schemeClr>
              </a:solidFill>
              <a:latin typeface="Lato Bold"/>
              <a:ea typeface="Lato Bold"/>
              <a:cs typeface="Lato Bold"/>
              <a:sym typeface="Lato Bold"/>
            </a:endParaRPr>
          </a:p>
          <a:p>
            <a:pPr algn="l">
              <a:lnSpc>
                <a:spcPts val="3499"/>
              </a:lnSpc>
              <a:spcBef>
                <a:spcPct val="0"/>
              </a:spcBef>
            </a:pPr>
            <a:r>
              <a:rPr lang="en-US" sz="2499" b="1" dirty="0">
                <a:solidFill>
                  <a:schemeClr val="bg1"/>
                </a:solidFill>
                <a:latin typeface="Lato Bold"/>
                <a:ea typeface="Lato Bold"/>
                <a:cs typeface="Lato Bold"/>
                <a:sym typeface="Lato Bold"/>
              </a:rPr>
              <a:t>	- </a:t>
            </a:r>
            <a:r>
              <a:rPr lang="en-US" sz="2499" b="1" dirty="0">
                <a:solidFill>
                  <a:schemeClr val="accent5">
                    <a:lumMod val="60000"/>
                    <a:lumOff val="40000"/>
                  </a:schemeClr>
                </a:solidFill>
                <a:latin typeface="Lato Bold"/>
                <a:ea typeface="Lato Bold"/>
                <a:cs typeface="Lato Bold"/>
                <a:sym typeface="Lato Bold"/>
                <a:hlinkClick r:id="rId6">
                  <a:extLst>
                    <a:ext uri="{A12FA001-AC4F-418D-AE19-62706E023703}">
                      <ahyp:hlinkClr xmlns:ahyp="http://schemas.microsoft.com/office/drawing/2018/hyperlinkcolor" val="tx"/>
                    </a:ext>
                  </a:extLst>
                </a:hlinkClick>
              </a:rPr>
              <a:t>How to Write a Research Protocol</a:t>
            </a:r>
            <a:endParaRPr lang="en-US" sz="2499" b="1" dirty="0">
              <a:solidFill>
                <a:schemeClr val="accent5">
                  <a:lumMod val="60000"/>
                  <a:lumOff val="40000"/>
                </a:schemeClr>
              </a:solidFill>
              <a:latin typeface="Lato Bold"/>
              <a:ea typeface="Lato Bold"/>
              <a:cs typeface="Lato Bold"/>
              <a:sym typeface="Lato Bold"/>
            </a:endParaRPr>
          </a:p>
        </p:txBody>
      </p:sp>
      <p:sp>
        <p:nvSpPr>
          <p:cNvPr id="13" name="TextBox 13"/>
          <p:cNvSpPr txBox="1"/>
          <p:nvPr/>
        </p:nvSpPr>
        <p:spPr>
          <a:xfrm>
            <a:off x="2238056" y="1019175"/>
            <a:ext cx="12011344" cy="1712007"/>
          </a:xfrm>
          <a:prstGeom prst="rect">
            <a:avLst/>
          </a:prstGeom>
        </p:spPr>
        <p:txBody>
          <a:bodyPr wrap="square" lIns="0" tIns="0" rIns="0" bIns="0" rtlCol="0" anchor="t">
            <a:spAutoFit/>
          </a:bodyPr>
          <a:lstStyle/>
          <a:p>
            <a:pPr algn="l">
              <a:lnSpc>
                <a:spcPts val="6600"/>
              </a:lnSpc>
            </a:pPr>
            <a:r>
              <a:rPr lang="en-US" sz="6000" b="1" dirty="0">
                <a:solidFill>
                  <a:srgbClr val="FBF9F1"/>
                </a:solidFill>
                <a:latin typeface="Poppins Bold"/>
                <a:ea typeface="Poppins Bold"/>
                <a:cs typeface="Poppins Bold"/>
                <a:sym typeface="Poppins Bold"/>
              </a:rPr>
              <a:t>Documents to send Jonathan</a:t>
            </a:r>
          </a:p>
          <a:p>
            <a:pPr algn="l">
              <a:lnSpc>
                <a:spcPts val="6600"/>
              </a:lnSpc>
            </a:pPr>
            <a:r>
              <a:rPr lang="en-US" sz="6000" b="1" dirty="0">
                <a:solidFill>
                  <a:srgbClr val="FBF9F1"/>
                </a:solidFill>
                <a:latin typeface="Poppins Bold"/>
                <a:ea typeface="Poppins Bold"/>
                <a:cs typeface="Poppins Bold"/>
                <a:sym typeface="Poppins Bold"/>
              </a:rPr>
              <a:t>								    </a:t>
            </a:r>
            <a:r>
              <a:rPr lang="en-US" sz="3200" b="1" dirty="0" err="1">
                <a:solidFill>
                  <a:srgbClr val="FBF9F1"/>
                </a:solidFill>
                <a:latin typeface="Poppins Bold"/>
                <a:ea typeface="Poppins Bold"/>
                <a:cs typeface="Poppins Bold"/>
                <a:sym typeface="Poppins Bold"/>
              </a:rPr>
              <a:t>jriel@hawaii.edu</a:t>
            </a:r>
            <a:r>
              <a:rPr lang="en-US" sz="3200" b="1" dirty="0">
                <a:solidFill>
                  <a:srgbClr val="FBF9F1"/>
                </a:solidFill>
                <a:latin typeface="Poppins Bold"/>
                <a:ea typeface="Poppins Bold"/>
                <a:cs typeface="Poppins Bold"/>
                <a:sym typeface="Poppins Bold"/>
              </a:rPr>
              <a:t> </a:t>
            </a:r>
          </a:p>
        </p:txBody>
      </p:sp>
      <p:sp>
        <p:nvSpPr>
          <p:cNvPr id="18" name="Freeform 7">
            <a:extLst>
              <a:ext uri="{FF2B5EF4-FFF2-40B4-BE49-F238E27FC236}">
                <a16:creationId xmlns:a16="http://schemas.microsoft.com/office/drawing/2014/main" id="{EBAC50E6-E2A4-7D01-8245-587AE8A06CFB}"/>
              </a:ext>
            </a:extLst>
          </p:cNvPr>
          <p:cNvSpPr/>
          <p:nvPr/>
        </p:nvSpPr>
        <p:spPr>
          <a:xfrm>
            <a:off x="9459981" y="2040071"/>
            <a:ext cx="590108" cy="638340"/>
          </a:xfrm>
          <a:custGeom>
            <a:avLst/>
            <a:gdLst/>
            <a:ahLst/>
            <a:cxnLst/>
            <a:rect l="l" t="t" r="r" b="b"/>
            <a:pathLst>
              <a:path w="428625" h="428625">
                <a:moveTo>
                  <a:pt x="0" y="0"/>
                </a:moveTo>
                <a:lnTo>
                  <a:pt x="428625" y="0"/>
                </a:lnTo>
                <a:lnTo>
                  <a:pt x="428625" y="428625"/>
                </a:lnTo>
                <a:lnTo>
                  <a:pt x="0" y="4286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Freeform 5">
            <a:extLst>
              <a:ext uri="{FF2B5EF4-FFF2-40B4-BE49-F238E27FC236}">
                <a16:creationId xmlns:a16="http://schemas.microsoft.com/office/drawing/2014/main" id="{6987E8FC-B9C6-E730-63F4-2EBB27C42240}"/>
              </a:ext>
            </a:extLst>
          </p:cNvPr>
          <p:cNvSpPr/>
          <p:nvPr/>
        </p:nvSpPr>
        <p:spPr>
          <a:xfrm>
            <a:off x="3200400" y="4381500"/>
            <a:ext cx="382862" cy="422275"/>
          </a:xfrm>
          <a:custGeom>
            <a:avLst/>
            <a:gdLst/>
            <a:ahLst/>
            <a:cxnLst/>
            <a:rect l="l" t="t" r="r" b="b"/>
            <a:pathLst>
              <a:path w="717254" h="722674">
                <a:moveTo>
                  <a:pt x="0" y="0"/>
                </a:moveTo>
                <a:lnTo>
                  <a:pt x="717254" y="0"/>
                </a:lnTo>
                <a:lnTo>
                  <a:pt x="717254" y="722674"/>
                </a:lnTo>
                <a:lnTo>
                  <a:pt x="0" y="722674"/>
                </a:lnTo>
                <a:lnTo>
                  <a:pt x="0" y="0"/>
                </a:lnTo>
                <a:close/>
              </a:path>
            </a:pathLst>
          </a:custGeom>
          <a:blipFill>
            <a:blip r:embed="rId4"/>
            <a:stretch>
              <a:fillRect/>
            </a:stretch>
          </a:blipFill>
        </p:spPr>
        <p:txBody>
          <a:bodyPr/>
          <a:lstStyle/>
          <a:p>
            <a:endParaRPr lang="en-US" dirty="0"/>
          </a:p>
        </p:txBody>
      </p:sp>
      <p:sp>
        <p:nvSpPr>
          <p:cNvPr id="22" name="TextBox 11">
            <a:extLst>
              <a:ext uri="{FF2B5EF4-FFF2-40B4-BE49-F238E27FC236}">
                <a16:creationId xmlns:a16="http://schemas.microsoft.com/office/drawing/2014/main" id="{D33E4F83-AF5D-265D-AC1E-B333F104AD58}"/>
              </a:ext>
            </a:extLst>
          </p:cNvPr>
          <p:cNvSpPr txBox="1"/>
          <p:nvPr/>
        </p:nvSpPr>
        <p:spPr>
          <a:xfrm>
            <a:off x="3838996" y="4381500"/>
            <a:ext cx="7040384" cy="1302601"/>
          </a:xfrm>
          <a:prstGeom prst="rect">
            <a:avLst/>
          </a:prstGeom>
        </p:spPr>
        <p:txBody>
          <a:bodyPr wrap="square" lIns="0" tIns="0" rIns="0" bIns="0" rtlCol="0" anchor="t">
            <a:spAutoFit/>
          </a:bodyPr>
          <a:lstStyle/>
          <a:p>
            <a:pPr algn="l">
              <a:lnSpc>
                <a:spcPts val="3499"/>
              </a:lnSpc>
              <a:spcBef>
                <a:spcPct val="0"/>
              </a:spcBef>
            </a:pPr>
            <a:r>
              <a:rPr lang="en-US" sz="2499" b="1" dirty="0">
                <a:solidFill>
                  <a:schemeClr val="bg1"/>
                </a:solidFill>
                <a:latin typeface="Lato Bold"/>
                <a:ea typeface="Lato Bold"/>
                <a:cs typeface="Lato Bold"/>
                <a:sym typeface="Lato Bold"/>
              </a:rPr>
              <a:t>Research Data Collection Tool</a:t>
            </a:r>
          </a:p>
          <a:p>
            <a:pPr algn="l">
              <a:lnSpc>
                <a:spcPts val="3499"/>
              </a:lnSpc>
              <a:spcBef>
                <a:spcPct val="0"/>
              </a:spcBef>
            </a:pPr>
            <a:r>
              <a:rPr lang="en-US" sz="2499" b="1" dirty="0">
                <a:solidFill>
                  <a:schemeClr val="bg1"/>
                </a:solidFill>
                <a:latin typeface="Lato Bold"/>
                <a:ea typeface="Lato Bold"/>
                <a:cs typeface="Lato Bold"/>
                <a:sym typeface="Lato Bold"/>
              </a:rPr>
              <a:t>	- </a:t>
            </a:r>
            <a:r>
              <a:rPr lang="en-US" sz="2499" b="1" dirty="0">
                <a:solidFill>
                  <a:schemeClr val="accent5">
                    <a:lumMod val="60000"/>
                    <a:lumOff val="40000"/>
                  </a:schemeClr>
                </a:solidFill>
                <a:latin typeface="Lato Bold"/>
                <a:ea typeface="Lato Bold"/>
                <a:cs typeface="Lato Bold"/>
                <a:sym typeface="Lato Bold"/>
                <a:hlinkClick r:id="rId9">
                  <a:extLst>
                    <a:ext uri="{A12FA001-AC4F-418D-AE19-62706E023703}">
                      <ahyp:hlinkClr xmlns:ahyp="http://schemas.microsoft.com/office/drawing/2018/hyperlinkcolor" val="tx"/>
                    </a:ext>
                  </a:extLst>
                </a:hlinkClick>
              </a:rPr>
              <a:t>Research Data Collection Template</a:t>
            </a:r>
            <a:endParaRPr lang="en-US" sz="2499" b="1" dirty="0">
              <a:solidFill>
                <a:schemeClr val="accent5">
                  <a:lumMod val="60000"/>
                  <a:lumOff val="40000"/>
                </a:schemeClr>
              </a:solidFill>
              <a:latin typeface="Lato Bold"/>
              <a:ea typeface="Lato Bold"/>
              <a:cs typeface="Lato Bold"/>
              <a:sym typeface="Lato Bold"/>
            </a:endParaRPr>
          </a:p>
          <a:p>
            <a:pPr algn="l">
              <a:lnSpc>
                <a:spcPts val="3499"/>
              </a:lnSpc>
              <a:spcBef>
                <a:spcPct val="0"/>
              </a:spcBef>
            </a:pPr>
            <a:r>
              <a:rPr lang="en-US" sz="2499" b="1" dirty="0">
                <a:solidFill>
                  <a:srgbClr val="FBF9F1"/>
                </a:solidFill>
                <a:latin typeface="Lato Bold"/>
                <a:ea typeface="Lato Bold"/>
                <a:cs typeface="Lato Bold"/>
                <a:sym typeface="Lato Bold"/>
              </a:rPr>
              <a:t>	</a:t>
            </a:r>
          </a:p>
        </p:txBody>
      </p:sp>
      <p:sp>
        <p:nvSpPr>
          <p:cNvPr id="23" name="Freeform 5">
            <a:extLst>
              <a:ext uri="{FF2B5EF4-FFF2-40B4-BE49-F238E27FC236}">
                <a16:creationId xmlns:a16="http://schemas.microsoft.com/office/drawing/2014/main" id="{F64549DD-1AD8-E95F-CBFD-FF8AE2FA3CE3}"/>
              </a:ext>
            </a:extLst>
          </p:cNvPr>
          <p:cNvSpPr/>
          <p:nvPr/>
        </p:nvSpPr>
        <p:spPr>
          <a:xfrm>
            <a:off x="3200722" y="5372100"/>
            <a:ext cx="382862" cy="422275"/>
          </a:xfrm>
          <a:custGeom>
            <a:avLst/>
            <a:gdLst/>
            <a:ahLst/>
            <a:cxnLst/>
            <a:rect l="l" t="t" r="r" b="b"/>
            <a:pathLst>
              <a:path w="717254" h="722674">
                <a:moveTo>
                  <a:pt x="0" y="0"/>
                </a:moveTo>
                <a:lnTo>
                  <a:pt x="717254" y="0"/>
                </a:lnTo>
                <a:lnTo>
                  <a:pt x="717254" y="722674"/>
                </a:lnTo>
                <a:lnTo>
                  <a:pt x="0" y="722674"/>
                </a:lnTo>
                <a:lnTo>
                  <a:pt x="0" y="0"/>
                </a:lnTo>
                <a:close/>
              </a:path>
            </a:pathLst>
          </a:custGeom>
          <a:blipFill>
            <a:blip r:embed="rId4"/>
            <a:stretch>
              <a:fillRect/>
            </a:stretch>
          </a:blipFill>
        </p:spPr>
      </p:sp>
      <p:sp>
        <p:nvSpPr>
          <p:cNvPr id="24" name="TextBox 11">
            <a:extLst>
              <a:ext uri="{FF2B5EF4-FFF2-40B4-BE49-F238E27FC236}">
                <a16:creationId xmlns:a16="http://schemas.microsoft.com/office/drawing/2014/main" id="{028EC65C-8410-615A-63DA-C762FF4F1B65}"/>
              </a:ext>
            </a:extLst>
          </p:cNvPr>
          <p:cNvSpPr txBox="1"/>
          <p:nvPr/>
        </p:nvSpPr>
        <p:spPr>
          <a:xfrm>
            <a:off x="3838996" y="5372100"/>
            <a:ext cx="7743404" cy="853760"/>
          </a:xfrm>
          <a:prstGeom prst="rect">
            <a:avLst/>
          </a:prstGeom>
        </p:spPr>
        <p:txBody>
          <a:bodyPr wrap="square" lIns="0" tIns="0" rIns="0" bIns="0" rtlCol="0" anchor="t">
            <a:spAutoFit/>
          </a:bodyPr>
          <a:lstStyle/>
          <a:p>
            <a:pPr algn="l">
              <a:lnSpc>
                <a:spcPts val="3499"/>
              </a:lnSpc>
              <a:spcBef>
                <a:spcPct val="0"/>
              </a:spcBef>
            </a:pPr>
            <a:r>
              <a:rPr lang="en-US" sz="2499" b="1" dirty="0">
                <a:solidFill>
                  <a:srgbClr val="FBF9F1"/>
                </a:solidFill>
                <a:latin typeface="Lato Bold"/>
                <a:ea typeface="Lato Bold"/>
                <a:cs typeface="Lato Bold"/>
                <a:sym typeface="Lato Bold"/>
              </a:rPr>
              <a:t>Curriculum Vitae (CV) Sign and Dated - All personnel		</a:t>
            </a:r>
          </a:p>
        </p:txBody>
      </p:sp>
      <p:sp>
        <p:nvSpPr>
          <p:cNvPr id="25" name="Freeform 5">
            <a:extLst>
              <a:ext uri="{FF2B5EF4-FFF2-40B4-BE49-F238E27FC236}">
                <a16:creationId xmlns:a16="http://schemas.microsoft.com/office/drawing/2014/main" id="{8714970D-5ACC-7527-4074-6E90D5707933}"/>
              </a:ext>
            </a:extLst>
          </p:cNvPr>
          <p:cNvSpPr/>
          <p:nvPr/>
        </p:nvSpPr>
        <p:spPr>
          <a:xfrm>
            <a:off x="3200400" y="5981700"/>
            <a:ext cx="382862" cy="422275"/>
          </a:xfrm>
          <a:custGeom>
            <a:avLst/>
            <a:gdLst/>
            <a:ahLst/>
            <a:cxnLst/>
            <a:rect l="l" t="t" r="r" b="b"/>
            <a:pathLst>
              <a:path w="717254" h="722674">
                <a:moveTo>
                  <a:pt x="0" y="0"/>
                </a:moveTo>
                <a:lnTo>
                  <a:pt x="717254" y="0"/>
                </a:lnTo>
                <a:lnTo>
                  <a:pt x="717254" y="722674"/>
                </a:lnTo>
                <a:lnTo>
                  <a:pt x="0" y="722674"/>
                </a:lnTo>
                <a:lnTo>
                  <a:pt x="0" y="0"/>
                </a:lnTo>
                <a:close/>
              </a:path>
            </a:pathLst>
          </a:custGeom>
          <a:blipFill>
            <a:blip r:embed="rId4"/>
            <a:stretch>
              <a:fillRect/>
            </a:stretch>
          </a:blipFill>
        </p:spPr>
      </p:sp>
      <p:sp>
        <p:nvSpPr>
          <p:cNvPr id="26" name="TextBox 11">
            <a:extLst>
              <a:ext uri="{FF2B5EF4-FFF2-40B4-BE49-F238E27FC236}">
                <a16:creationId xmlns:a16="http://schemas.microsoft.com/office/drawing/2014/main" id="{FCEC1FD5-8802-F1BC-5A14-611E0C0B587C}"/>
              </a:ext>
            </a:extLst>
          </p:cNvPr>
          <p:cNvSpPr txBox="1"/>
          <p:nvPr/>
        </p:nvSpPr>
        <p:spPr>
          <a:xfrm>
            <a:off x="3838674" y="5981700"/>
            <a:ext cx="10610330" cy="3546805"/>
          </a:xfrm>
          <a:prstGeom prst="rect">
            <a:avLst/>
          </a:prstGeom>
        </p:spPr>
        <p:txBody>
          <a:bodyPr wrap="square" lIns="0" tIns="0" rIns="0" bIns="0" rtlCol="0" anchor="t">
            <a:spAutoFit/>
          </a:bodyPr>
          <a:lstStyle/>
          <a:p>
            <a:pPr algn="l">
              <a:lnSpc>
                <a:spcPts val="3499"/>
              </a:lnSpc>
              <a:spcBef>
                <a:spcPct val="0"/>
              </a:spcBef>
            </a:pPr>
            <a:r>
              <a:rPr lang="en-US" sz="2499" b="1" dirty="0">
                <a:solidFill>
                  <a:schemeClr val="bg1"/>
                </a:solidFill>
                <a:latin typeface="Lato Bold"/>
                <a:ea typeface="Lato Bold"/>
                <a:cs typeface="Lato Bold"/>
                <a:sym typeface="Lato Bold"/>
              </a:rPr>
              <a:t>Citi-Training Certificates</a:t>
            </a:r>
          </a:p>
          <a:p>
            <a:pPr algn="l">
              <a:lnSpc>
                <a:spcPts val="3499"/>
              </a:lnSpc>
              <a:spcBef>
                <a:spcPct val="0"/>
              </a:spcBef>
            </a:pPr>
            <a:r>
              <a:rPr lang="en-US" sz="2499" b="1" dirty="0">
                <a:solidFill>
                  <a:schemeClr val="bg1"/>
                </a:solidFill>
                <a:latin typeface="Lato Bold"/>
                <a:ea typeface="Lato Bold"/>
                <a:cs typeface="Lato Bold"/>
                <a:sym typeface="Lato Bold"/>
              </a:rPr>
              <a:t>	- </a:t>
            </a:r>
            <a:r>
              <a:rPr lang="en-US" sz="2499" b="1" dirty="0">
                <a:solidFill>
                  <a:schemeClr val="accent5">
                    <a:lumMod val="60000"/>
                    <a:lumOff val="40000"/>
                  </a:schemeClr>
                </a:solidFill>
                <a:latin typeface="Lato Bold"/>
                <a:ea typeface="Lato Bold"/>
                <a:cs typeface="Lato Bold"/>
                <a:sym typeface="Lato Bold"/>
                <a:hlinkClick r:id="rId10">
                  <a:extLst>
                    <a:ext uri="{A12FA001-AC4F-418D-AE19-62706E023703}">
                      <ahyp:hlinkClr xmlns:ahyp="http://schemas.microsoft.com/office/drawing/2018/hyperlinkcolor" val="tx"/>
                    </a:ext>
                  </a:extLst>
                </a:hlinkClick>
              </a:rPr>
              <a:t>Citi-Training HPH Instructions</a:t>
            </a:r>
            <a:endParaRPr lang="en-US" sz="2499" b="1" dirty="0">
              <a:solidFill>
                <a:schemeClr val="accent5">
                  <a:lumMod val="60000"/>
                  <a:lumOff val="40000"/>
                </a:schemeClr>
              </a:solidFill>
              <a:latin typeface="Lato Bold"/>
              <a:ea typeface="Lato Bold"/>
              <a:cs typeface="Lato Bold"/>
              <a:sym typeface="Lato Bold"/>
            </a:endParaRPr>
          </a:p>
          <a:p>
            <a:pPr algn="l">
              <a:lnSpc>
                <a:spcPts val="3499"/>
              </a:lnSpc>
              <a:spcBef>
                <a:spcPct val="0"/>
              </a:spcBef>
            </a:pPr>
            <a:r>
              <a:rPr lang="en-US" sz="2499" b="1" dirty="0">
                <a:solidFill>
                  <a:schemeClr val="bg1"/>
                </a:solidFill>
                <a:latin typeface="Lato Bold"/>
                <a:ea typeface="Lato Bold"/>
                <a:cs typeface="Lato Bold"/>
                <a:sym typeface="Lato Bold"/>
              </a:rPr>
              <a:t>		- Completed Human Subjects Research module</a:t>
            </a:r>
          </a:p>
          <a:p>
            <a:pPr algn="l">
              <a:lnSpc>
                <a:spcPts val="3499"/>
              </a:lnSpc>
              <a:spcBef>
                <a:spcPct val="0"/>
              </a:spcBef>
            </a:pPr>
            <a:r>
              <a:rPr lang="en-US" sz="2499" b="1" dirty="0">
                <a:solidFill>
                  <a:schemeClr val="bg1"/>
                </a:solidFill>
                <a:latin typeface="Lato Bold"/>
                <a:ea typeface="Lato Bold"/>
                <a:cs typeface="Lato Bold"/>
                <a:sym typeface="Lato Bold"/>
              </a:rPr>
              <a:t>		- Completed Good Clinical Practices </a:t>
            </a:r>
            <a:r>
              <a:rPr lang="en-US" sz="2499" b="1" dirty="0">
                <a:solidFill>
                  <a:srgbClr val="FBF9F1"/>
                </a:solidFill>
                <a:latin typeface="Lato Bold"/>
                <a:ea typeface="Lato Bold"/>
                <a:cs typeface="Lato Bold"/>
                <a:sym typeface="Lato Bold"/>
              </a:rPr>
              <a:t>module</a:t>
            </a:r>
          </a:p>
          <a:p>
            <a:pPr algn="l">
              <a:lnSpc>
                <a:spcPts val="3499"/>
              </a:lnSpc>
              <a:spcBef>
                <a:spcPct val="0"/>
              </a:spcBef>
            </a:pPr>
            <a:r>
              <a:rPr lang="en-US" sz="2499" b="1" dirty="0">
                <a:solidFill>
                  <a:srgbClr val="FBF9F1"/>
                </a:solidFill>
                <a:latin typeface="Lato Bold"/>
                <a:ea typeface="Lato Bold"/>
                <a:cs typeface="Lato Bold"/>
                <a:sym typeface="Lato Bold"/>
              </a:rPr>
              <a:t>		- Completed Information Privacy and Security module</a:t>
            </a:r>
          </a:p>
          <a:p>
            <a:pPr algn="l">
              <a:lnSpc>
                <a:spcPts val="3499"/>
              </a:lnSpc>
              <a:spcBef>
                <a:spcPct val="0"/>
              </a:spcBef>
            </a:pPr>
            <a:r>
              <a:rPr lang="en-US" sz="2499" b="1" dirty="0">
                <a:solidFill>
                  <a:srgbClr val="FBF9F1"/>
                </a:solidFill>
                <a:latin typeface="Lato Bold"/>
                <a:ea typeface="Lato Bold"/>
                <a:cs typeface="Lato Bold"/>
                <a:sym typeface="Lato Bold"/>
              </a:rPr>
              <a:t>		- Financial Conflicts of Interest module</a:t>
            </a:r>
          </a:p>
          <a:p>
            <a:pPr algn="l">
              <a:lnSpc>
                <a:spcPts val="3499"/>
              </a:lnSpc>
              <a:spcBef>
                <a:spcPct val="0"/>
              </a:spcBef>
            </a:pPr>
            <a:endParaRPr lang="en-US" sz="2499" b="1" dirty="0">
              <a:solidFill>
                <a:srgbClr val="FBF9F1"/>
              </a:solidFill>
              <a:latin typeface="Lato Bold"/>
              <a:ea typeface="Lato Bold"/>
              <a:cs typeface="Lato Bold"/>
              <a:sym typeface="Lato Bold"/>
            </a:endParaRPr>
          </a:p>
          <a:p>
            <a:pPr algn="l">
              <a:lnSpc>
                <a:spcPts val="3499"/>
              </a:lnSpc>
              <a:spcBef>
                <a:spcPct val="0"/>
              </a:spcBef>
            </a:pPr>
            <a:r>
              <a:rPr lang="en-US" sz="2499" b="1" dirty="0">
                <a:solidFill>
                  <a:srgbClr val="FBF9F1"/>
                </a:solidFill>
                <a:latin typeface="Lato Bold"/>
                <a:ea typeface="Lato Bold"/>
                <a:cs typeface="Lato Bold"/>
                <a:sym typeface="Lato Bold"/>
              </a:rPr>
              <a:t>		</a:t>
            </a:r>
          </a:p>
        </p:txBody>
      </p:sp>
      <p:sp>
        <p:nvSpPr>
          <p:cNvPr id="27" name="Freeform 5">
            <a:extLst>
              <a:ext uri="{FF2B5EF4-FFF2-40B4-BE49-F238E27FC236}">
                <a16:creationId xmlns:a16="http://schemas.microsoft.com/office/drawing/2014/main" id="{09ABE93E-B950-9BC5-EB0A-4F173AFCA5EE}"/>
              </a:ext>
            </a:extLst>
          </p:cNvPr>
          <p:cNvSpPr/>
          <p:nvPr/>
        </p:nvSpPr>
        <p:spPr>
          <a:xfrm>
            <a:off x="3200400" y="8717699"/>
            <a:ext cx="382862" cy="422275"/>
          </a:xfrm>
          <a:custGeom>
            <a:avLst/>
            <a:gdLst/>
            <a:ahLst/>
            <a:cxnLst/>
            <a:rect l="l" t="t" r="r" b="b"/>
            <a:pathLst>
              <a:path w="717254" h="722674">
                <a:moveTo>
                  <a:pt x="0" y="0"/>
                </a:moveTo>
                <a:lnTo>
                  <a:pt x="717254" y="0"/>
                </a:lnTo>
                <a:lnTo>
                  <a:pt x="717254" y="722674"/>
                </a:lnTo>
                <a:lnTo>
                  <a:pt x="0" y="722674"/>
                </a:lnTo>
                <a:lnTo>
                  <a:pt x="0" y="0"/>
                </a:lnTo>
                <a:close/>
              </a:path>
            </a:pathLst>
          </a:custGeom>
          <a:blipFill>
            <a:blip r:embed="rId4"/>
            <a:stretch>
              <a:fillRect/>
            </a:stretch>
          </a:blipFill>
        </p:spPr>
        <p:txBody>
          <a:bodyPr/>
          <a:lstStyle/>
          <a:p>
            <a:endParaRPr lang="en-US" dirty="0"/>
          </a:p>
        </p:txBody>
      </p:sp>
      <p:sp>
        <p:nvSpPr>
          <p:cNvPr id="28" name="TextBox 11">
            <a:extLst>
              <a:ext uri="{FF2B5EF4-FFF2-40B4-BE49-F238E27FC236}">
                <a16:creationId xmlns:a16="http://schemas.microsoft.com/office/drawing/2014/main" id="{013FAD60-916D-039F-1423-D7C5DCFA1FA0}"/>
              </a:ext>
            </a:extLst>
          </p:cNvPr>
          <p:cNvSpPr txBox="1"/>
          <p:nvPr/>
        </p:nvSpPr>
        <p:spPr>
          <a:xfrm>
            <a:off x="3838996" y="8717699"/>
            <a:ext cx="8048204" cy="1302601"/>
          </a:xfrm>
          <a:prstGeom prst="rect">
            <a:avLst/>
          </a:prstGeom>
        </p:spPr>
        <p:txBody>
          <a:bodyPr wrap="square" lIns="0" tIns="0" rIns="0" bIns="0" rtlCol="0" anchor="t">
            <a:spAutoFit/>
          </a:bodyPr>
          <a:lstStyle/>
          <a:p>
            <a:pPr algn="l">
              <a:lnSpc>
                <a:spcPts val="3499"/>
              </a:lnSpc>
              <a:spcBef>
                <a:spcPct val="0"/>
              </a:spcBef>
            </a:pPr>
            <a:r>
              <a:rPr lang="en-US" sz="2499" b="1" dirty="0">
                <a:solidFill>
                  <a:schemeClr val="bg1"/>
                </a:solidFill>
                <a:latin typeface="Lato Bold"/>
                <a:ea typeface="Lato Bold"/>
                <a:cs typeface="Lato Bold"/>
                <a:sym typeface="Lato Bold"/>
              </a:rPr>
              <a:t>HPH Financial Conflict of Interest Disclosure Form</a:t>
            </a:r>
          </a:p>
          <a:p>
            <a:pPr algn="l">
              <a:lnSpc>
                <a:spcPts val="3499"/>
              </a:lnSpc>
              <a:spcBef>
                <a:spcPct val="0"/>
              </a:spcBef>
            </a:pPr>
            <a:r>
              <a:rPr lang="en-US" sz="2499" b="1" dirty="0">
                <a:solidFill>
                  <a:schemeClr val="bg1"/>
                </a:solidFill>
                <a:latin typeface="Lato Bold"/>
                <a:ea typeface="Lato Bold"/>
                <a:cs typeface="Lato Bold"/>
                <a:sym typeface="Lato Bold"/>
              </a:rPr>
              <a:t>	- </a:t>
            </a:r>
            <a:r>
              <a:rPr lang="en-US" sz="2499" b="1" dirty="0">
                <a:solidFill>
                  <a:schemeClr val="accent5">
                    <a:lumMod val="60000"/>
                    <a:lumOff val="40000"/>
                  </a:schemeClr>
                </a:solidFill>
                <a:latin typeface="Lato Bold"/>
                <a:ea typeface="Lato Bold"/>
                <a:cs typeface="Lato Bold"/>
                <a:sym typeface="Lato Bold"/>
                <a:hlinkClick r:id="rId11">
                  <a:extLst>
                    <a:ext uri="{A12FA001-AC4F-418D-AE19-62706E023703}">
                      <ahyp:hlinkClr xmlns:ahyp="http://schemas.microsoft.com/office/drawing/2018/hyperlinkcolor" val="tx"/>
                    </a:ext>
                  </a:extLst>
                </a:hlinkClick>
              </a:rPr>
              <a:t>Copy of HPH FCOI Disclosure</a:t>
            </a:r>
            <a:endParaRPr lang="en-US" sz="2499" b="1" dirty="0">
              <a:solidFill>
                <a:schemeClr val="accent5">
                  <a:lumMod val="60000"/>
                  <a:lumOff val="40000"/>
                </a:schemeClr>
              </a:solidFill>
              <a:latin typeface="Lato Bold"/>
              <a:ea typeface="Lato Bold"/>
              <a:cs typeface="Lato Bold"/>
              <a:sym typeface="Lato Bold"/>
            </a:endParaRPr>
          </a:p>
          <a:p>
            <a:pPr algn="l">
              <a:lnSpc>
                <a:spcPts val="3499"/>
              </a:lnSpc>
              <a:spcBef>
                <a:spcPct val="0"/>
              </a:spcBef>
            </a:pPr>
            <a:r>
              <a:rPr lang="en-US" sz="2499" b="1" dirty="0">
                <a:solidFill>
                  <a:schemeClr val="bg1"/>
                </a:solidFill>
                <a:latin typeface="Lato Bold"/>
                <a:ea typeface="Lato Bold"/>
                <a:cs typeface="Lato Bold"/>
                <a:sym typeface="Lato Bold"/>
              </a:rPr>
              <a:t>	</a:t>
            </a:r>
          </a:p>
        </p:txBody>
      </p:sp>
      <p:pic>
        <p:nvPicPr>
          <p:cNvPr id="30" name="Picture 29">
            <a:extLst>
              <a:ext uri="{FF2B5EF4-FFF2-40B4-BE49-F238E27FC236}">
                <a16:creationId xmlns:a16="http://schemas.microsoft.com/office/drawing/2014/main" id="{00FAE657-EFC3-B1A1-719C-28E0A91AF37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5600" y="2933700"/>
            <a:ext cx="2133600" cy="2133600"/>
          </a:xfrm>
          <a:prstGeom prst="rect">
            <a:avLst/>
          </a:prstGeom>
        </p:spPr>
      </p:pic>
    </p:spTree>
    <p:extLst>
      <p:ext uri="{BB962C8B-B14F-4D97-AF65-F5344CB8AC3E}">
        <p14:creationId xmlns:p14="http://schemas.microsoft.com/office/powerpoint/2010/main" val="1905671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2280939" y="1791340"/>
            <a:ext cx="13745171" cy="10034901"/>
          </a:xfrm>
          <a:custGeom>
            <a:avLst/>
            <a:gdLst/>
            <a:ahLst/>
            <a:cxnLst/>
            <a:rect l="l" t="t" r="r" b="b"/>
            <a:pathLst>
              <a:path w="13745171" h="10034901">
                <a:moveTo>
                  <a:pt x="0" y="0"/>
                </a:moveTo>
                <a:lnTo>
                  <a:pt x="13745172" y="0"/>
                </a:lnTo>
                <a:lnTo>
                  <a:pt x="13745172" y="10034902"/>
                </a:lnTo>
                <a:lnTo>
                  <a:pt x="0" y="10034902"/>
                </a:lnTo>
                <a:lnTo>
                  <a:pt x="0" y="0"/>
                </a:lnTo>
                <a:close/>
              </a:path>
            </a:pathLst>
          </a:custGeom>
          <a:blipFill>
            <a:blip r:embed="rId2"/>
            <a:stretch>
              <a:fillRect l="-523" r="-523"/>
            </a:stretch>
          </a:blipFill>
        </p:spPr>
      </p:sp>
      <p:grpSp>
        <p:nvGrpSpPr>
          <p:cNvPr id="3" name="Group 3"/>
          <p:cNvGrpSpPr/>
          <p:nvPr/>
        </p:nvGrpSpPr>
        <p:grpSpPr>
          <a:xfrm>
            <a:off x="1830997" y="2186768"/>
            <a:ext cx="6823913" cy="1108953"/>
            <a:chOff x="0" y="0"/>
            <a:chExt cx="1797245" cy="292070"/>
          </a:xfrm>
        </p:grpSpPr>
        <p:sp>
          <p:nvSpPr>
            <p:cNvPr id="4" name="Freeform 4"/>
            <p:cNvSpPr/>
            <p:nvPr/>
          </p:nvSpPr>
          <p:spPr>
            <a:xfrm>
              <a:off x="0" y="0"/>
              <a:ext cx="1797245" cy="292070"/>
            </a:xfrm>
            <a:custGeom>
              <a:avLst/>
              <a:gdLst/>
              <a:ahLst/>
              <a:cxnLst/>
              <a:rect l="l" t="t" r="r" b="b"/>
              <a:pathLst>
                <a:path w="1797245" h="292070">
                  <a:moveTo>
                    <a:pt x="68072" y="0"/>
                  </a:moveTo>
                  <a:lnTo>
                    <a:pt x="1729173" y="0"/>
                  </a:lnTo>
                  <a:cubicBezTo>
                    <a:pt x="1766768" y="0"/>
                    <a:pt x="1797245" y="30477"/>
                    <a:pt x="1797245" y="68072"/>
                  </a:cubicBezTo>
                  <a:lnTo>
                    <a:pt x="1797245" y="223998"/>
                  </a:lnTo>
                  <a:cubicBezTo>
                    <a:pt x="1797245" y="261593"/>
                    <a:pt x="1766768" y="292070"/>
                    <a:pt x="1729173" y="292070"/>
                  </a:cubicBezTo>
                  <a:lnTo>
                    <a:pt x="68072" y="292070"/>
                  </a:lnTo>
                  <a:cubicBezTo>
                    <a:pt x="30477" y="292070"/>
                    <a:pt x="0" y="261593"/>
                    <a:pt x="0" y="223998"/>
                  </a:cubicBezTo>
                  <a:lnTo>
                    <a:pt x="0" y="68072"/>
                  </a:lnTo>
                  <a:cubicBezTo>
                    <a:pt x="0" y="30477"/>
                    <a:pt x="30477" y="0"/>
                    <a:pt x="68072" y="0"/>
                  </a:cubicBezTo>
                  <a:close/>
                </a:path>
              </a:pathLst>
            </a:custGeom>
            <a:solidFill>
              <a:srgbClr val="000000"/>
            </a:solidFill>
            <a:ln w="38100" cap="rnd">
              <a:solidFill>
                <a:srgbClr val="FBF9F1"/>
              </a:solidFill>
              <a:prstDash val="solid"/>
              <a:round/>
            </a:ln>
          </p:spPr>
        </p:sp>
        <p:sp>
          <p:nvSpPr>
            <p:cNvPr id="5" name="TextBox 5"/>
            <p:cNvSpPr txBox="1"/>
            <p:nvPr/>
          </p:nvSpPr>
          <p:spPr>
            <a:xfrm>
              <a:off x="0" y="-38100"/>
              <a:ext cx="1797245" cy="33017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830997" y="3489505"/>
            <a:ext cx="6823913" cy="2468318"/>
            <a:chOff x="0" y="0"/>
            <a:chExt cx="1797245" cy="650092"/>
          </a:xfrm>
        </p:grpSpPr>
        <p:sp>
          <p:nvSpPr>
            <p:cNvPr id="7" name="Freeform 7"/>
            <p:cNvSpPr/>
            <p:nvPr/>
          </p:nvSpPr>
          <p:spPr>
            <a:xfrm>
              <a:off x="0" y="0"/>
              <a:ext cx="1797245" cy="650092"/>
            </a:xfrm>
            <a:custGeom>
              <a:avLst/>
              <a:gdLst/>
              <a:ahLst/>
              <a:cxnLst/>
              <a:rect l="l" t="t" r="r" b="b"/>
              <a:pathLst>
                <a:path w="1797245" h="650092">
                  <a:moveTo>
                    <a:pt x="22691" y="0"/>
                  </a:moveTo>
                  <a:lnTo>
                    <a:pt x="1774554" y="0"/>
                  </a:lnTo>
                  <a:cubicBezTo>
                    <a:pt x="1787086" y="0"/>
                    <a:pt x="1797245" y="10159"/>
                    <a:pt x="1797245" y="22691"/>
                  </a:cubicBezTo>
                  <a:lnTo>
                    <a:pt x="1797245" y="627401"/>
                  </a:lnTo>
                  <a:cubicBezTo>
                    <a:pt x="1797245" y="639933"/>
                    <a:pt x="1787086" y="650092"/>
                    <a:pt x="1774554" y="650092"/>
                  </a:cubicBezTo>
                  <a:lnTo>
                    <a:pt x="22691" y="650092"/>
                  </a:lnTo>
                  <a:cubicBezTo>
                    <a:pt x="10159" y="650092"/>
                    <a:pt x="0" y="639933"/>
                    <a:pt x="0" y="627401"/>
                  </a:cubicBezTo>
                  <a:lnTo>
                    <a:pt x="0" y="22691"/>
                  </a:lnTo>
                  <a:cubicBezTo>
                    <a:pt x="0" y="10159"/>
                    <a:pt x="10159" y="0"/>
                    <a:pt x="22691" y="0"/>
                  </a:cubicBezTo>
                  <a:close/>
                </a:path>
              </a:pathLst>
            </a:custGeom>
            <a:solidFill>
              <a:srgbClr val="FBF9F1"/>
            </a:solidFill>
            <a:ln w="38100" cap="sq">
              <a:solidFill>
                <a:srgbClr val="FBF9F1"/>
              </a:solidFill>
              <a:prstDash val="solid"/>
              <a:miter/>
            </a:ln>
          </p:spPr>
        </p:sp>
        <p:sp>
          <p:nvSpPr>
            <p:cNvPr id="8" name="TextBox 8"/>
            <p:cNvSpPr txBox="1"/>
            <p:nvPr/>
          </p:nvSpPr>
          <p:spPr>
            <a:xfrm>
              <a:off x="0" y="-38100"/>
              <a:ext cx="1797245" cy="688192"/>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7950446" y="2645563"/>
            <a:ext cx="457200" cy="460655"/>
          </a:xfrm>
          <a:custGeom>
            <a:avLst/>
            <a:gdLst/>
            <a:ahLst/>
            <a:cxnLst/>
            <a:rect l="l" t="t" r="r" b="b"/>
            <a:pathLst>
              <a:path w="457200" h="460655">
                <a:moveTo>
                  <a:pt x="0" y="0"/>
                </a:moveTo>
                <a:lnTo>
                  <a:pt x="457200" y="0"/>
                </a:lnTo>
                <a:lnTo>
                  <a:pt x="457200" y="460655"/>
                </a:lnTo>
                <a:lnTo>
                  <a:pt x="0" y="460655"/>
                </a:lnTo>
                <a:lnTo>
                  <a:pt x="0" y="0"/>
                </a:lnTo>
                <a:close/>
              </a:path>
            </a:pathLst>
          </a:custGeom>
          <a:blipFill>
            <a:blip r:embed="rId3"/>
            <a:stretch>
              <a:fillRect/>
            </a:stretch>
          </a:blipFill>
        </p:spPr>
      </p:sp>
      <p:grpSp>
        <p:nvGrpSpPr>
          <p:cNvPr id="10" name="Group 10"/>
          <p:cNvGrpSpPr/>
          <p:nvPr/>
        </p:nvGrpSpPr>
        <p:grpSpPr>
          <a:xfrm>
            <a:off x="9633090" y="2456061"/>
            <a:ext cx="6823913" cy="839660"/>
            <a:chOff x="0" y="0"/>
            <a:chExt cx="1797245" cy="221145"/>
          </a:xfrm>
        </p:grpSpPr>
        <p:sp>
          <p:nvSpPr>
            <p:cNvPr id="11" name="Freeform 11"/>
            <p:cNvSpPr/>
            <p:nvPr/>
          </p:nvSpPr>
          <p:spPr>
            <a:xfrm>
              <a:off x="0" y="0"/>
              <a:ext cx="1797245" cy="221145"/>
            </a:xfrm>
            <a:custGeom>
              <a:avLst/>
              <a:gdLst/>
              <a:ahLst/>
              <a:cxnLst/>
              <a:rect l="l" t="t" r="r" b="b"/>
              <a:pathLst>
                <a:path w="1797245" h="221145">
                  <a:moveTo>
                    <a:pt x="68072" y="0"/>
                  </a:moveTo>
                  <a:lnTo>
                    <a:pt x="1729173" y="0"/>
                  </a:lnTo>
                  <a:cubicBezTo>
                    <a:pt x="1766768" y="0"/>
                    <a:pt x="1797245" y="30477"/>
                    <a:pt x="1797245" y="68072"/>
                  </a:cubicBezTo>
                  <a:lnTo>
                    <a:pt x="1797245" y="153073"/>
                  </a:lnTo>
                  <a:cubicBezTo>
                    <a:pt x="1797245" y="190668"/>
                    <a:pt x="1766768" y="221145"/>
                    <a:pt x="1729173" y="221145"/>
                  </a:cubicBezTo>
                  <a:lnTo>
                    <a:pt x="68072" y="221145"/>
                  </a:lnTo>
                  <a:cubicBezTo>
                    <a:pt x="30477" y="221145"/>
                    <a:pt x="0" y="190668"/>
                    <a:pt x="0" y="153073"/>
                  </a:cubicBezTo>
                  <a:lnTo>
                    <a:pt x="0" y="68072"/>
                  </a:lnTo>
                  <a:cubicBezTo>
                    <a:pt x="0" y="30477"/>
                    <a:pt x="30477" y="0"/>
                    <a:pt x="68072" y="0"/>
                  </a:cubicBezTo>
                  <a:close/>
                </a:path>
              </a:pathLst>
            </a:custGeom>
            <a:solidFill>
              <a:srgbClr val="000000"/>
            </a:solidFill>
            <a:ln w="38100" cap="rnd">
              <a:solidFill>
                <a:srgbClr val="FFD944"/>
              </a:solidFill>
              <a:prstDash val="solid"/>
              <a:round/>
            </a:ln>
          </p:spPr>
        </p:sp>
        <p:sp>
          <p:nvSpPr>
            <p:cNvPr id="12" name="TextBox 12"/>
            <p:cNvSpPr txBox="1"/>
            <p:nvPr/>
          </p:nvSpPr>
          <p:spPr>
            <a:xfrm>
              <a:off x="0" y="-38100"/>
              <a:ext cx="1797245" cy="25924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633090" y="3489505"/>
            <a:ext cx="6823913" cy="2112056"/>
            <a:chOff x="0" y="0"/>
            <a:chExt cx="1797245" cy="556262"/>
          </a:xfrm>
        </p:grpSpPr>
        <p:sp>
          <p:nvSpPr>
            <p:cNvPr id="14" name="Freeform 14"/>
            <p:cNvSpPr/>
            <p:nvPr/>
          </p:nvSpPr>
          <p:spPr>
            <a:xfrm>
              <a:off x="0" y="0"/>
              <a:ext cx="1797245" cy="556262"/>
            </a:xfrm>
            <a:custGeom>
              <a:avLst/>
              <a:gdLst/>
              <a:ahLst/>
              <a:cxnLst/>
              <a:rect l="l" t="t" r="r" b="b"/>
              <a:pathLst>
                <a:path w="1797245" h="556262">
                  <a:moveTo>
                    <a:pt x="22691" y="0"/>
                  </a:moveTo>
                  <a:lnTo>
                    <a:pt x="1774554" y="0"/>
                  </a:lnTo>
                  <a:cubicBezTo>
                    <a:pt x="1787086" y="0"/>
                    <a:pt x="1797245" y="10159"/>
                    <a:pt x="1797245" y="22691"/>
                  </a:cubicBezTo>
                  <a:lnTo>
                    <a:pt x="1797245" y="533571"/>
                  </a:lnTo>
                  <a:cubicBezTo>
                    <a:pt x="1797245" y="546103"/>
                    <a:pt x="1787086" y="556262"/>
                    <a:pt x="1774554" y="556262"/>
                  </a:cubicBezTo>
                  <a:lnTo>
                    <a:pt x="22691" y="556262"/>
                  </a:lnTo>
                  <a:cubicBezTo>
                    <a:pt x="10159" y="556262"/>
                    <a:pt x="0" y="546103"/>
                    <a:pt x="0" y="533571"/>
                  </a:cubicBezTo>
                  <a:lnTo>
                    <a:pt x="0" y="22691"/>
                  </a:lnTo>
                  <a:cubicBezTo>
                    <a:pt x="0" y="10159"/>
                    <a:pt x="10159" y="0"/>
                    <a:pt x="22691" y="0"/>
                  </a:cubicBezTo>
                  <a:close/>
                </a:path>
              </a:pathLst>
            </a:custGeom>
            <a:solidFill>
              <a:srgbClr val="FFD944"/>
            </a:solidFill>
            <a:ln w="38100" cap="sq">
              <a:solidFill>
                <a:srgbClr val="FFD944"/>
              </a:solidFill>
              <a:prstDash val="solid"/>
              <a:miter/>
            </a:ln>
          </p:spPr>
        </p:sp>
        <p:sp>
          <p:nvSpPr>
            <p:cNvPr id="15" name="TextBox 15"/>
            <p:cNvSpPr txBox="1"/>
            <p:nvPr/>
          </p:nvSpPr>
          <p:spPr>
            <a:xfrm>
              <a:off x="0" y="-38100"/>
              <a:ext cx="1797245" cy="594362"/>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830997" y="6287361"/>
            <a:ext cx="6823913" cy="839660"/>
            <a:chOff x="0" y="0"/>
            <a:chExt cx="1797245" cy="221145"/>
          </a:xfrm>
        </p:grpSpPr>
        <p:sp>
          <p:nvSpPr>
            <p:cNvPr id="17" name="Freeform 17"/>
            <p:cNvSpPr/>
            <p:nvPr/>
          </p:nvSpPr>
          <p:spPr>
            <a:xfrm>
              <a:off x="0" y="0"/>
              <a:ext cx="1797245" cy="221145"/>
            </a:xfrm>
            <a:custGeom>
              <a:avLst/>
              <a:gdLst/>
              <a:ahLst/>
              <a:cxnLst/>
              <a:rect l="l" t="t" r="r" b="b"/>
              <a:pathLst>
                <a:path w="1797245" h="221145">
                  <a:moveTo>
                    <a:pt x="68072" y="0"/>
                  </a:moveTo>
                  <a:lnTo>
                    <a:pt x="1729173" y="0"/>
                  </a:lnTo>
                  <a:cubicBezTo>
                    <a:pt x="1766768" y="0"/>
                    <a:pt x="1797245" y="30477"/>
                    <a:pt x="1797245" y="68072"/>
                  </a:cubicBezTo>
                  <a:lnTo>
                    <a:pt x="1797245" y="153073"/>
                  </a:lnTo>
                  <a:cubicBezTo>
                    <a:pt x="1797245" y="190668"/>
                    <a:pt x="1766768" y="221145"/>
                    <a:pt x="1729173" y="221145"/>
                  </a:cubicBezTo>
                  <a:lnTo>
                    <a:pt x="68072" y="221145"/>
                  </a:lnTo>
                  <a:cubicBezTo>
                    <a:pt x="30477" y="221145"/>
                    <a:pt x="0" y="190668"/>
                    <a:pt x="0" y="153073"/>
                  </a:cubicBezTo>
                  <a:lnTo>
                    <a:pt x="0" y="68072"/>
                  </a:lnTo>
                  <a:cubicBezTo>
                    <a:pt x="0" y="30477"/>
                    <a:pt x="30477" y="0"/>
                    <a:pt x="68072" y="0"/>
                  </a:cubicBezTo>
                  <a:close/>
                </a:path>
              </a:pathLst>
            </a:custGeom>
            <a:solidFill>
              <a:srgbClr val="000000"/>
            </a:solidFill>
            <a:ln w="38100" cap="rnd">
              <a:solidFill>
                <a:srgbClr val="FBF9F1"/>
              </a:solidFill>
              <a:prstDash val="solid"/>
              <a:round/>
            </a:ln>
          </p:spPr>
        </p:sp>
        <p:sp>
          <p:nvSpPr>
            <p:cNvPr id="18" name="TextBox 18"/>
            <p:cNvSpPr txBox="1"/>
            <p:nvPr/>
          </p:nvSpPr>
          <p:spPr>
            <a:xfrm>
              <a:off x="0" y="-38100"/>
              <a:ext cx="1797245" cy="259245"/>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830997" y="7320805"/>
            <a:ext cx="6823913" cy="2112056"/>
            <a:chOff x="0" y="0"/>
            <a:chExt cx="1797245" cy="556262"/>
          </a:xfrm>
        </p:grpSpPr>
        <p:sp>
          <p:nvSpPr>
            <p:cNvPr id="20" name="Freeform 20"/>
            <p:cNvSpPr/>
            <p:nvPr/>
          </p:nvSpPr>
          <p:spPr>
            <a:xfrm>
              <a:off x="0" y="0"/>
              <a:ext cx="1797245" cy="556262"/>
            </a:xfrm>
            <a:custGeom>
              <a:avLst/>
              <a:gdLst/>
              <a:ahLst/>
              <a:cxnLst/>
              <a:rect l="l" t="t" r="r" b="b"/>
              <a:pathLst>
                <a:path w="1797245" h="556262">
                  <a:moveTo>
                    <a:pt x="22691" y="0"/>
                  </a:moveTo>
                  <a:lnTo>
                    <a:pt x="1774554" y="0"/>
                  </a:lnTo>
                  <a:cubicBezTo>
                    <a:pt x="1787086" y="0"/>
                    <a:pt x="1797245" y="10159"/>
                    <a:pt x="1797245" y="22691"/>
                  </a:cubicBezTo>
                  <a:lnTo>
                    <a:pt x="1797245" y="533571"/>
                  </a:lnTo>
                  <a:cubicBezTo>
                    <a:pt x="1797245" y="546103"/>
                    <a:pt x="1787086" y="556262"/>
                    <a:pt x="1774554" y="556262"/>
                  </a:cubicBezTo>
                  <a:lnTo>
                    <a:pt x="22691" y="556262"/>
                  </a:lnTo>
                  <a:cubicBezTo>
                    <a:pt x="10159" y="556262"/>
                    <a:pt x="0" y="546103"/>
                    <a:pt x="0" y="533571"/>
                  </a:cubicBezTo>
                  <a:lnTo>
                    <a:pt x="0" y="22691"/>
                  </a:lnTo>
                  <a:cubicBezTo>
                    <a:pt x="0" y="10159"/>
                    <a:pt x="10159" y="0"/>
                    <a:pt x="22691" y="0"/>
                  </a:cubicBezTo>
                  <a:close/>
                </a:path>
              </a:pathLst>
            </a:custGeom>
            <a:solidFill>
              <a:srgbClr val="FBF9F1"/>
            </a:solidFill>
            <a:ln w="38100" cap="sq">
              <a:solidFill>
                <a:srgbClr val="FBF9F1"/>
              </a:solidFill>
              <a:prstDash val="solid"/>
              <a:miter/>
            </a:ln>
          </p:spPr>
        </p:sp>
        <p:sp>
          <p:nvSpPr>
            <p:cNvPr id="21" name="TextBox 21"/>
            <p:cNvSpPr txBox="1"/>
            <p:nvPr/>
          </p:nvSpPr>
          <p:spPr>
            <a:xfrm>
              <a:off x="0" y="-38100"/>
              <a:ext cx="1797245" cy="594362"/>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7950446" y="6476864"/>
            <a:ext cx="457200" cy="460655"/>
          </a:xfrm>
          <a:custGeom>
            <a:avLst/>
            <a:gdLst/>
            <a:ahLst/>
            <a:cxnLst/>
            <a:rect l="l" t="t" r="r" b="b"/>
            <a:pathLst>
              <a:path w="457200" h="460655">
                <a:moveTo>
                  <a:pt x="0" y="0"/>
                </a:moveTo>
                <a:lnTo>
                  <a:pt x="457200" y="0"/>
                </a:lnTo>
                <a:lnTo>
                  <a:pt x="457200" y="460655"/>
                </a:lnTo>
                <a:lnTo>
                  <a:pt x="0" y="460655"/>
                </a:lnTo>
                <a:lnTo>
                  <a:pt x="0" y="0"/>
                </a:lnTo>
                <a:close/>
              </a:path>
            </a:pathLst>
          </a:custGeom>
          <a:blipFill>
            <a:blip r:embed="rId3"/>
            <a:stretch>
              <a:fillRect/>
            </a:stretch>
          </a:blipFill>
        </p:spPr>
      </p:sp>
      <p:grpSp>
        <p:nvGrpSpPr>
          <p:cNvPr id="23" name="Group 23"/>
          <p:cNvGrpSpPr/>
          <p:nvPr/>
        </p:nvGrpSpPr>
        <p:grpSpPr>
          <a:xfrm>
            <a:off x="9633090" y="6287361"/>
            <a:ext cx="6823913" cy="839660"/>
            <a:chOff x="0" y="0"/>
            <a:chExt cx="1797245" cy="221145"/>
          </a:xfrm>
        </p:grpSpPr>
        <p:sp>
          <p:nvSpPr>
            <p:cNvPr id="24" name="Freeform 24"/>
            <p:cNvSpPr/>
            <p:nvPr/>
          </p:nvSpPr>
          <p:spPr>
            <a:xfrm>
              <a:off x="0" y="0"/>
              <a:ext cx="1797245" cy="221145"/>
            </a:xfrm>
            <a:custGeom>
              <a:avLst/>
              <a:gdLst/>
              <a:ahLst/>
              <a:cxnLst/>
              <a:rect l="l" t="t" r="r" b="b"/>
              <a:pathLst>
                <a:path w="1797245" h="221145">
                  <a:moveTo>
                    <a:pt x="68072" y="0"/>
                  </a:moveTo>
                  <a:lnTo>
                    <a:pt x="1729173" y="0"/>
                  </a:lnTo>
                  <a:cubicBezTo>
                    <a:pt x="1766768" y="0"/>
                    <a:pt x="1797245" y="30477"/>
                    <a:pt x="1797245" y="68072"/>
                  </a:cubicBezTo>
                  <a:lnTo>
                    <a:pt x="1797245" y="153073"/>
                  </a:lnTo>
                  <a:cubicBezTo>
                    <a:pt x="1797245" y="190668"/>
                    <a:pt x="1766768" y="221145"/>
                    <a:pt x="1729173" y="221145"/>
                  </a:cubicBezTo>
                  <a:lnTo>
                    <a:pt x="68072" y="221145"/>
                  </a:lnTo>
                  <a:cubicBezTo>
                    <a:pt x="30477" y="221145"/>
                    <a:pt x="0" y="190668"/>
                    <a:pt x="0" y="153073"/>
                  </a:cubicBezTo>
                  <a:lnTo>
                    <a:pt x="0" y="68072"/>
                  </a:lnTo>
                  <a:cubicBezTo>
                    <a:pt x="0" y="30477"/>
                    <a:pt x="30477" y="0"/>
                    <a:pt x="68072" y="0"/>
                  </a:cubicBezTo>
                  <a:close/>
                </a:path>
              </a:pathLst>
            </a:custGeom>
            <a:solidFill>
              <a:srgbClr val="000000"/>
            </a:solidFill>
            <a:ln w="38100" cap="rnd">
              <a:solidFill>
                <a:srgbClr val="FBF9F1"/>
              </a:solidFill>
              <a:prstDash val="solid"/>
              <a:round/>
            </a:ln>
          </p:spPr>
        </p:sp>
        <p:sp>
          <p:nvSpPr>
            <p:cNvPr id="25" name="TextBox 25"/>
            <p:cNvSpPr txBox="1"/>
            <p:nvPr/>
          </p:nvSpPr>
          <p:spPr>
            <a:xfrm>
              <a:off x="0" y="-38100"/>
              <a:ext cx="1797245" cy="259245"/>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9633090" y="7320805"/>
            <a:ext cx="6823913" cy="2112056"/>
            <a:chOff x="0" y="0"/>
            <a:chExt cx="1797245" cy="556262"/>
          </a:xfrm>
        </p:grpSpPr>
        <p:sp>
          <p:nvSpPr>
            <p:cNvPr id="27" name="Freeform 27"/>
            <p:cNvSpPr/>
            <p:nvPr/>
          </p:nvSpPr>
          <p:spPr>
            <a:xfrm>
              <a:off x="0" y="0"/>
              <a:ext cx="1797245" cy="556262"/>
            </a:xfrm>
            <a:custGeom>
              <a:avLst/>
              <a:gdLst/>
              <a:ahLst/>
              <a:cxnLst/>
              <a:rect l="l" t="t" r="r" b="b"/>
              <a:pathLst>
                <a:path w="1797245" h="556262">
                  <a:moveTo>
                    <a:pt x="22691" y="0"/>
                  </a:moveTo>
                  <a:lnTo>
                    <a:pt x="1774554" y="0"/>
                  </a:lnTo>
                  <a:cubicBezTo>
                    <a:pt x="1787086" y="0"/>
                    <a:pt x="1797245" y="10159"/>
                    <a:pt x="1797245" y="22691"/>
                  </a:cubicBezTo>
                  <a:lnTo>
                    <a:pt x="1797245" y="533571"/>
                  </a:lnTo>
                  <a:cubicBezTo>
                    <a:pt x="1797245" y="546103"/>
                    <a:pt x="1787086" y="556262"/>
                    <a:pt x="1774554" y="556262"/>
                  </a:cubicBezTo>
                  <a:lnTo>
                    <a:pt x="22691" y="556262"/>
                  </a:lnTo>
                  <a:cubicBezTo>
                    <a:pt x="10159" y="556262"/>
                    <a:pt x="0" y="546103"/>
                    <a:pt x="0" y="533571"/>
                  </a:cubicBezTo>
                  <a:lnTo>
                    <a:pt x="0" y="22691"/>
                  </a:lnTo>
                  <a:cubicBezTo>
                    <a:pt x="0" y="10159"/>
                    <a:pt x="10159" y="0"/>
                    <a:pt x="22691" y="0"/>
                  </a:cubicBezTo>
                  <a:close/>
                </a:path>
              </a:pathLst>
            </a:custGeom>
            <a:solidFill>
              <a:srgbClr val="FBF9F1"/>
            </a:solidFill>
            <a:ln w="38100" cap="sq">
              <a:solidFill>
                <a:srgbClr val="FBF9F1"/>
              </a:solidFill>
              <a:prstDash val="solid"/>
              <a:miter/>
            </a:ln>
          </p:spPr>
        </p:sp>
        <p:sp>
          <p:nvSpPr>
            <p:cNvPr id="28" name="TextBox 28"/>
            <p:cNvSpPr txBox="1"/>
            <p:nvPr/>
          </p:nvSpPr>
          <p:spPr>
            <a:xfrm>
              <a:off x="0" y="-38100"/>
              <a:ext cx="1797245" cy="594362"/>
            </a:xfrm>
            <a:prstGeom prst="rect">
              <a:avLst/>
            </a:prstGeom>
          </p:spPr>
          <p:txBody>
            <a:bodyPr lIns="50800" tIns="50800" rIns="50800" bIns="50800" rtlCol="0" anchor="ctr"/>
            <a:lstStyle/>
            <a:p>
              <a:pPr algn="ctr">
                <a:lnSpc>
                  <a:spcPts val="2659"/>
                </a:lnSpc>
              </a:pPr>
              <a:endParaRPr/>
            </a:p>
          </p:txBody>
        </p:sp>
      </p:grpSp>
      <p:sp>
        <p:nvSpPr>
          <p:cNvPr id="29" name="Freeform 29"/>
          <p:cNvSpPr/>
          <p:nvPr/>
        </p:nvSpPr>
        <p:spPr>
          <a:xfrm>
            <a:off x="15753800" y="6476864"/>
            <a:ext cx="457200" cy="460655"/>
          </a:xfrm>
          <a:custGeom>
            <a:avLst/>
            <a:gdLst/>
            <a:ahLst/>
            <a:cxnLst/>
            <a:rect l="l" t="t" r="r" b="b"/>
            <a:pathLst>
              <a:path w="457200" h="460655">
                <a:moveTo>
                  <a:pt x="0" y="0"/>
                </a:moveTo>
                <a:lnTo>
                  <a:pt x="457200" y="0"/>
                </a:lnTo>
                <a:lnTo>
                  <a:pt x="457200" y="460655"/>
                </a:lnTo>
                <a:lnTo>
                  <a:pt x="0" y="460655"/>
                </a:lnTo>
                <a:lnTo>
                  <a:pt x="0" y="0"/>
                </a:lnTo>
                <a:close/>
              </a:path>
            </a:pathLst>
          </a:custGeom>
          <a:blipFill>
            <a:blip r:embed="rId3"/>
            <a:stretch>
              <a:fillRect/>
            </a:stretch>
          </a:blipFill>
        </p:spPr>
      </p:sp>
      <p:sp>
        <p:nvSpPr>
          <p:cNvPr id="30" name="Freeform 30"/>
          <p:cNvSpPr/>
          <p:nvPr/>
        </p:nvSpPr>
        <p:spPr>
          <a:xfrm>
            <a:off x="15764658" y="2647291"/>
            <a:ext cx="446341" cy="457200"/>
          </a:xfrm>
          <a:custGeom>
            <a:avLst/>
            <a:gdLst/>
            <a:ahLst/>
            <a:cxnLst/>
            <a:rect l="l" t="t" r="r" b="b"/>
            <a:pathLst>
              <a:path w="446341" h="457200">
                <a:moveTo>
                  <a:pt x="0" y="0"/>
                </a:moveTo>
                <a:lnTo>
                  <a:pt x="446342" y="0"/>
                </a:lnTo>
                <a:lnTo>
                  <a:pt x="446342" y="457200"/>
                </a:lnTo>
                <a:lnTo>
                  <a:pt x="0" y="457200"/>
                </a:lnTo>
                <a:lnTo>
                  <a:pt x="0" y="0"/>
                </a:lnTo>
                <a:close/>
              </a:path>
            </a:pathLst>
          </a:custGeom>
          <a:blipFill>
            <a:blip r:embed="rId4"/>
            <a:stretch>
              <a:fillRect/>
            </a:stretch>
          </a:blipFill>
        </p:spPr>
      </p:sp>
      <p:sp>
        <p:nvSpPr>
          <p:cNvPr id="31" name="TextBox 31"/>
          <p:cNvSpPr txBox="1"/>
          <p:nvPr/>
        </p:nvSpPr>
        <p:spPr>
          <a:xfrm>
            <a:off x="2306861" y="2408436"/>
            <a:ext cx="6100785" cy="737235"/>
          </a:xfrm>
          <a:prstGeom prst="rect">
            <a:avLst/>
          </a:prstGeom>
        </p:spPr>
        <p:txBody>
          <a:bodyPr lIns="0" tIns="0" rIns="0" bIns="0" rtlCol="0" anchor="t">
            <a:spAutoFit/>
          </a:bodyPr>
          <a:lstStyle/>
          <a:p>
            <a:pPr algn="l">
              <a:lnSpc>
                <a:spcPts val="2940"/>
              </a:lnSpc>
              <a:spcBef>
                <a:spcPct val="0"/>
              </a:spcBef>
            </a:pPr>
            <a:r>
              <a:rPr lang="en-US" sz="2100" b="1">
                <a:solidFill>
                  <a:srgbClr val="FBF9F1"/>
                </a:solidFill>
                <a:latin typeface="Lato Bold"/>
                <a:ea typeface="Lato Bold"/>
                <a:cs typeface="Lato Bold"/>
                <a:sym typeface="Lato Bold"/>
              </a:rPr>
              <a:t>SUBMIT YOUR MATERIALS 2 WEEKS BEFORE THE MEETING</a:t>
            </a:r>
          </a:p>
        </p:txBody>
      </p:sp>
      <p:sp>
        <p:nvSpPr>
          <p:cNvPr id="32" name="TextBox 32"/>
          <p:cNvSpPr txBox="1"/>
          <p:nvPr/>
        </p:nvSpPr>
        <p:spPr>
          <a:xfrm>
            <a:off x="2078261" y="3523841"/>
            <a:ext cx="6576649" cy="2334895"/>
          </a:xfrm>
          <a:prstGeom prst="rect">
            <a:avLst/>
          </a:prstGeom>
        </p:spPr>
        <p:txBody>
          <a:bodyPr lIns="0" tIns="0" rIns="0" bIns="0" rtlCol="0" anchor="t">
            <a:spAutoFit/>
          </a:bodyPr>
          <a:lstStyle/>
          <a:p>
            <a:pPr marL="474979" lvl="1" indent="-237490" algn="l">
              <a:lnSpc>
                <a:spcPts val="3079"/>
              </a:lnSpc>
              <a:buFont typeface="Arial"/>
              <a:buChar char="•"/>
            </a:pPr>
            <a:r>
              <a:rPr lang="en-US" sz="2199">
                <a:solidFill>
                  <a:srgbClr val="000000"/>
                </a:solidFill>
                <a:latin typeface="Lato"/>
                <a:ea typeface="Lato"/>
                <a:cs typeface="Lato"/>
                <a:sym typeface="Lato"/>
              </a:rPr>
              <a:t>Review meeting date - third friday each month. Cut-off - two weeks before.</a:t>
            </a:r>
          </a:p>
          <a:p>
            <a:pPr marL="474979" lvl="1" indent="-237490" algn="l">
              <a:lnSpc>
                <a:spcPts val="3079"/>
              </a:lnSpc>
              <a:buFont typeface="Arial"/>
              <a:buChar char="•"/>
            </a:pPr>
            <a:r>
              <a:rPr lang="en-US" sz="2199">
                <a:solidFill>
                  <a:srgbClr val="000000"/>
                </a:solidFill>
                <a:latin typeface="Lato"/>
                <a:ea typeface="Lato"/>
                <a:cs typeface="Lato"/>
                <a:sym typeface="Lato"/>
              </a:rPr>
              <a:t>Good submission target - end of the month to make the next meeting. </a:t>
            </a:r>
          </a:p>
          <a:p>
            <a:pPr marL="474979" lvl="1" indent="-237490" algn="l">
              <a:lnSpc>
                <a:spcPts val="3079"/>
              </a:lnSpc>
              <a:buFont typeface="Arial"/>
              <a:buChar char="•"/>
            </a:pPr>
            <a:r>
              <a:rPr lang="en-US" sz="2199">
                <a:solidFill>
                  <a:srgbClr val="000000"/>
                </a:solidFill>
                <a:latin typeface="Lato"/>
                <a:ea typeface="Lato"/>
                <a:cs typeface="Lato"/>
                <a:sym typeface="Lato"/>
              </a:rPr>
              <a:t>Send it to Andrea Siu - </a:t>
            </a:r>
          </a:p>
          <a:p>
            <a:pPr marL="474979" lvl="1" indent="-237490" algn="l">
              <a:lnSpc>
                <a:spcPts val="3079"/>
              </a:lnSpc>
              <a:buFont typeface="Arial"/>
              <a:buChar char="•"/>
            </a:pPr>
            <a:r>
              <a:rPr lang="en-US" sz="2199">
                <a:solidFill>
                  <a:srgbClr val="000000"/>
                </a:solidFill>
                <a:latin typeface="Lato"/>
                <a:ea typeface="Lato"/>
                <a:cs typeface="Lato"/>
                <a:sym typeface="Lato"/>
              </a:rPr>
              <a:t>andrea.siu@hawaiipacifichealth.org</a:t>
            </a:r>
          </a:p>
        </p:txBody>
      </p:sp>
      <p:sp>
        <p:nvSpPr>
          <p:cNvPr id="33" name="TextBox 33"/>
          <p:cNvSpPr txBox="1"/>
          <p:nvPr/>
        </p:nvSpPr>
        <p:spPr>
          <a:xfrm>
            <a:off x="3416137" y="699140"/>
            <a:ext cx="11455726" cy="758825"/>
          </a:xfrm>
          <a:prstGeom prst="rect">
            <a:avLst/>
          </a:prstGeom>
        </p:spPr>
        <p:txBody>
          <a:bodyPr lIns="0" tIns="0" rIns="0" bIns="0" rtlCol="0" anchor="t">
            <a:spAutoFit/>
          </a:bodyPr>
          <a:lstStyle/>
          <a:p>
            <a:pPr algn="ctr">
              <a:lnSpc>
                <a:spcPts val="5500"/>
              </a:lnSpc>
            </a:pPr>
            <a:r>
              <a:rPr lang="en-US" sz="5000" b="1">
                <a:solidFill>
                  <a:srgbClr val="FBF9F1"/>
                </a:solidFill>
                <a:latin typeface="Poppins Bold"/>
                <a:ea typeface="Poppins Bold"/>
                <a:cs typeface="Poppins Bold"/>
                <a:sym typeface="Poppins Bold"/>
              </a:rPr>
              <a:t>THE REVIEW MEETING</a:t>
            </a:r>
          </a:p>
        </p:txBody>
      </p:sp>
      <p:sp>
        <p:nvSpPr>
          <p:cNvPr id="34" name="TextBox 34"/>
          <p:cNvSpPr txBox="1"/>
          <p:nvPr/>
        </p:nvSpPr>
        <p:spPr>
          <a:xfrm>
            <a:off x="10108954" y="2631416"/>
            <a:ext cx="3854146" cy="431800"/>
          </a:xfrm>
          <a:prstGeom prst="rect">
            <a:avLst/>
          </a:prstGeom>
        </p:spPr>
        <p:txBody>
          <a:bodyPr lIns="0" tIns="0" rIns="0" bIns="0" rtlCol="0" anchor="t">
            <a:spAutoFit/>
          </a:bodyPr>
          <a:lstStyle/>
          <a:p>
            <a:pPr algn="l">
              <a:lnSpc>
                <a:spcPts val="3500"/>
              </a:lnSpc>
              <a:spcBef>
                <a:spcPct val="0"/>
              </a:spcBef>
            </a:pPr>
            <a:r>
              <a:rPr lang="en-US" sz="2500" b="1">
                <a:solidFill>
                  <a:srgbClr val="FFD944"/>
                </a:solidFill>
                <a:latin typeface="Lato Bold"/>
                <a:ea typeface="Lato Bold"/>
                <a:cs typeface="Lato Bold"/>
                <a:sym typeface="Lato Bold"/>
              </a:rPr>
              <a:t>REVIEW MEETING</a:t>
            </a:r>
          </a:p>
        </p:txBody>
      </p:sp>
      <p:sp>
        <p:nvSpPr>
          <p:cNvPr id="35" name="TextBox 35"/>
          <p:cNvSpPr txBox="1"/>
          <p:nvPr/>
        </p:nvSpPr>
        <p:spPr>
          <a:xfrm>
            <a:off x="10108954" y="3744798"/>
            <a:ext cx="5872185" cy="1553845"/>
          </a:xfrm>
          <a:prstGeom prst="rect">
            <a:avLst/>
          </a:prstGeom>
        </p:spPr>
        <p:txBody>
          <a:bodyPr lIns="0" tIns="0" rIns="0" bIns="0" rtlCol="0" anchor="t">
            <a:spAutoFit/>
          </a:bodyPr>
          <a:lstStyle/>
          <a:p>
            <a:pPr algn="l">
              <a:lnSpc>
                <a:spcPts val="3079"/>
              </a:lnSpc>
            </a:pPr>
            <a:r>
              <a:rPr lang="en-US" sz="2199">
                <a:solidFill>
                  <a:srgbClr val="000000"/>
                </a:solidFill>
                <a:latin typeface="Lato"/>
                <a:ea typeface="Lato"/>
                <a:cs typeface="Lato"/>
                <a:sym typeface="Lato"/>
              </a:rPr>
              <a:t>You present</a:t>
            </a:r>
          </a:p>
          <a:p>
            <a:pPr algn="l">
              <a:lnSpc>
                <a:spcPts val="3079"/>
              </a:lnSpc>
            </a:pPr>
            <a:r>
              <a:rPr lang="en-US" sz="2199">
                <a:solidFill>
                  <a:srgbClr val="000000"/>
                </a:solidFill>
                <a:latin typeface="Lato"/>
                <a:ea typeface="Lato"/>
                <a:cs typeface="Lato"/>
                <a:sym typeface="Lato"/>
              </a:rPr>
              <a:t>      scientific review</a:t>
            </a:r>
          </a:p>
          <a:p>
            <a:pPr algn="l">
              <a:lnSpc>
                <a:spcPts val="3079"/>
              </a:lnSpc>
            </a:pPr>
            <a:r>
              <a:rPr lang="en-US" sz="2199">
                <a:solidFill>
                  <a:srgbClr val="000000"/>
                </a:solidFill>
                <a:latin typeface="Lato"/>
                <a:ea typeface="Lato"/>
                <a:cs typeface="Lato"/>
                <a:sym typeface="Lato"/>
              </a:rPr>
              <a:t>      feasibility/financial</a:t>
            </a:r>
          </a:p>
          <a:p>
            <a:pPr algn="l">
              <a:lnSpc>
                <a:spcPts val="3079"/>
              </a:lnSpc>
              <a:spcBef>
                <a:spcPct val="0"/>
              </a:spcBef>
            </a:pPr>
            <a:r>
              <a:rPr lang="en-US" sz="2199">
                <a:solidFill>
                  <a:srgbClr val="000000"/>
                </a:solidFill>
                <a:latin typeface="Lato"/>
                <a:ea typeface="Lato"/>
                <a:cs typeface="Lato"/>
                <a:sym typeface="Lato"/>
              </a:rPr>
              <a:t>      preliminary IRB review</a:t>
            </a:r>
          </a:p>
        </p:txBody>
      </p:sp>
      <p:sp>
        <p:nvSpPr>
          <p:cNvPr id="36" name="TextBox 36"/>
          <p:cNvSpPr txBox="1"/>
          <p:nvPr/>
        </p:nvSpPr>
        <p:spPr>
          <a:xfrm>
            <a:off x="2306861" y="6462716"/>
            <a:ext cx="3854146" cy="431800"/>
          </a:xfrm>
          <a:prstGeom prst="rect">
            <a:avLst/>
          </a:prstGeom>
        </p:spPr>
        <p:txBody>
          <a:bodyPr lIns="0" tIns="0" rIns="0" bIns="0" rtlCol="0" anchor="t">
            <a:spAutoFit/>
          </a:bodyPr>
          <a:lstStyle/>
          <a:p>
            <a:pPr algn="l">
              <a:lnSpc>
                <a:spcPts val="3500"/>
              </a:lnSpc>
              <a:spcBef>
                <a:spcPct val="0"/>
              </a:spcBef>
            </a:pPr>
            <a:r>
              <a:rPr lang="en-US" sz="2500" b="1">
                <a:solidFill>
                  <a:srgbClr val="FBF9F1"/>
                </a:solidFill>
                <a:latin typeface="Lato Bold"/>
                <a:ea typeface="Lato Bold"/>
                <a:cs typeface="Lato Bold"/>
                <a:sym typeface="Lato Bold"/>
              </a:rPr>
              <a:t>START PREPARING TALK</a:t>
            </a:r>
          </a:p>
        </p:txBody>
      </p:sp>
      <p:sp>
        <p:nvSpPr>
          <p:cNvPr id="37" name="TextBox 37"/>
          <p:cNvSpPr txBox="1"/>
          <p:nvPr/>
        </p:nvSpPr>
        <p:spPr>
          <a:xfrm>
            <a:off x="2306861" y="7771361"/>
            <a:ext cx="5872185" cy="1163320"/>
          </a:xfrm>
          <a:prstGeom prst="rect">
            <a:avLst/>
          </a:prstGeom>
        </p:spPr>
        <p:txBody>
          <a:bodyPr lIns="0" tIns="0" rIns="0" bIns="0" rtlCol="0" anchor="t">
            <a:spAutoFit/>
          </a:bodyPr>
          <a:lstStyle/>
          <a:p>
            <a:pPr marL="474979" lvl="1" indent="-237490" algn="l">
              <a:lnSpc>
                <a:spcPts val="3079"/>
              </a:lnSpc>
              <a:buFont typeface="Arial"/>
              <a:buChar char="•"/>
            </a:pPr>
            <a:r>
              <a:rPr lang="en-US" sz="2199">
                <a:solidFill>
                  <a:srgbClr val="000000"/>
                </a:solidFill>
                <a:latin typeface="Lato"/>
                <a:ea typeface="Lato"/>
                <a:cs typeface="Lato"/>
                <a:sym typeface="Lato"/>
              </a:rPr>
              <a:t>Use Template provided</a:t>
            </a:r>
          </a:p>
          <a:p>
            <a:pPr marL="474979" lvl="1" indent="-237490" algn="l">
              <a:lnSpc>
                <a:spcPts val="3079"/>
              </a:lnSpc>
              <a:buFont typeface="Arial"/>
              <a:buChar char="•"/>
            </a:pPr>
            <a:r>
              <a:rPr lang="en-US" sz="2199">
                <a:solidFill>
                  <a:srgbClr val="000000"/>
                </a:solidFill>
                <a:latin typeface="Lato"/>
                <a:ea typeface="Lato"/>
                <a:cs typeface="Lato"/>
                <a:sym typeface="Lato"/>
              </a:rPr>
              <a:t>Practice with you ‘Research Team’ and anyone that will listen</a:t>
            </a:r>
          </a:p>
        </p:txBody>
      </p:sp>
      <p:sp>
        <p:nvSpPr>
          <p:cNvPr id="38" name="TextBox 38"/>
          <p:cNvSpPr txBox="1"/>
          <p:nvPr/>
        </p:nvSpPr>
        <p:spPr>
          <a:xfrm>
            <a:off x="10108954" y="6462716"/>
            <a:ext cx="3854146" cy="431800"/>
          </a:xfrm>
          <a:prstGeom prst="rect">
            <a:avLst/>
          </a:prstGeom>
        </p:spPr>
        <p:txBody>
          <a:bodyPr lIns="0" tIns="0" rIns="0" bIns="0" rtlCol="0" anchor="t">
            <a:spAutoFit/>
          </a:bodyPr>
          <a:lstStyle/>
          <a:p>
            <a:pPr algn="l">
              <a:lnSpc>
                <a:spcPts val="3500"/>
              </a:lnSpc>
              <a:spcBef>
                <a:spcPct val="0"/>
              </a:spcBef>
            </a:pPr>
            <a:r>
              <a:rPr lang="en-US" sz="2500" b="1">
                <a:solidFill>
                  <a:srgbClr val="FBF9F1"/>
                </a:solidFill>
                <a:latin typeface="Lato Bold"/>
                <a:ea typeface="Lato Bold"/>
                <a:cs typeface="Lato Bold"/>
                <a:sym typeface="Lato Bold"/>
              </a:rPr>
              <a:t>FEEDBACK</a:t>
            </a:r>
          </a:p>
        </p:txBody>
      </p:sp>
      <p:sp>
        <p:nvSpPr>
          <p:cNvPr id="39" name="TextBox 39"/>
          <p:cNvSpPr txBox="1"/>
          <p:nvPr/>
        </p:nvSpPr>
        <p:spPr>
          <a:xfrm>
            <a:off x="10108954" y="7584221"/>
            <a:ext cx="5872185" cy="1553845"/>
          </a:xfrm>
          <a:prstGeom prst="rect">
            <a:avLst/>
          </a:prstGeom>
        </p:spPr>
        <p:txBody>
          <a:bodyPr lIns="0" tIns="0" rIns="0" bIns="0" rtlCol="0" anchor="t">
            <a:spAutoFit/>
          </a:bodyPr>
          <a:lstStyle/>
          <a:p>
            <a:pPr marL="474979" lvl="1" indent="-237490" algn="l">
              <a:lnSpc>
                <a:spcPts val="3079"/>
              </a:lnSpc>
              <a:buAutoNum type="arabicPeriod"/>
            </a:pPr>
            <a:r>
              <a:rPr lang="en-US" sz="2199">
                <a:solidFill>
                  <a:srgbClr val="000000"/>
                </a:solidFill>
                <a:latin typeface="Lato"/>
                <a:ea typeface="Lato"/>
                <a:cs typeface="Lato"/>
                <a:sym typeface="Lato"/>
              </a:rPr>
              <a:t>Questions answered and you are approved</a:t>
            </a:r>
          </a:p>
          <a:p>
            <a:pPr marL="474979" lvl="1" indent="-237490" algn="l">
              <a:lnSpc>
                <a:spcPts val="3079"/>
              </a:lnSpc>
              <a:buAutoNum type="arabicPeriod"/>
            </a:pPr>
            <a:r>
              <a:rPr lang="en-US" sz="2199">
                <a:solidFill>
                  <a:srgbClr val="000000"/>
                </a:solidFill>
                <a:latin typeface="Lato"/>
                <a:ea typeface="Lato"/>
                <a:cs typeface="Lato"/>
                <a:sym typeface="Lato"/>
              </a:rPr>
              <a:t>Consider suggestions but then respond to one person with decision</a:t>
            </a:r>
          </a:p>
          <a:p>
            <a:pPr marL="474979" lvl="1" indent="-237490" algn="l">
              <a:lnSpc>
                <a:spcPts val="3079"/>
              </a:lnSpc>
              <a:buAutoNum type="arabicPeriod"/>
            </a:pPr>
            <a:r>
              <a:rPr lang="en-US" sz="2199">
                <a:solidFill>
                  <a:srgbClr val="000000"/>
                </a:solidFill>
                <a:latin typeface="Lato"/>
                <a:ea typeface="Lato"/>
                <a:cs typeface="Lato"/>
                <a:sym typeface="Lato"/>
              </a:rPr>
              <a:t>Significant changes needed, re-presentation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2181579">
            <a:off x="11199066" y="124438"/>
            <a:ext cx="10128448" cy="10895890"/>
          </a:xfrm>
          <a:custGeom>
            <a:avLst/>
            <a:gdLst/>
            <a:ahLst/>
            <a:cxnLst/>
            <a:rect l="l" t="t" r="r" b="b"/>
            <a:pathLst>
              <a:path w="10128448" h="10895890">
                <a:moveTo>
                  <a:pt x="0" y="0"/>
                </a:moveTo>
                <a:lnTo>
                  <a:pt x="10128447" y="0"/>
                </a:lnTo>
                <a:lnTo>
                  <a:pt x="10128447" y="10895890"/>
                </a:lnTo>
                <a:lnTo>
                  <a:pt x="0" y="10895890"/>
                </a:lnTo>
                <a:lnTo>
                  <a:pt x="0" y="0"/>
                </a:lnTo>
                <a:close/>
              </a:path>
            </a:pathLst>
          </a:custGeom>
          <a:blipFill>
            <a:blip r:embed="rId2"/>
            <a:stretch>
              <a:fillRect l="-157" r="-157"/>
            </a:stretch>
          </a:blipFill>
        </p:spPr>
      </p:sp>
      <p:sp>
        <p:nvSpPr>
          <p:cNvPr id="3" name="Freeform 3"/>
          <p:cNvSpPr/>
          <p:nvPr/>
        </p:nvSpPr>
        <p:spPr>
          <a:xfrm>
            <a:off x="-2280473" y="7962921"/>
            <a:ext cx="5747719" cy="3384081"/>
          </a:xfrm>
          <a:custGeom>
            <a:avLst/>
            <a:gdLst/>
            <a:ahLst/>
            <a:cxnLst/>
            <a:rect l="l" t="t" r="r" b="b"/>
            <a:pathLst>
              <a:path w="5747719" h="3384081">
                <a:moveTo>
                  <a:pt x="0" y="0"/>
                </a:moveTo>
                <a:lnTo>
                  <a:pt x="5747720" y="0"/>
                </a:lnTo>
                <a:lnTo>
                  <a:pt x="5747720" y="3384080"/>
                </a:lnTo>
                <a:lnTo>
                  <a:pt x="0" y="3384080"/>
                </a:lnTo>
                <a:lnTo>
                  <a:pt x="0" y="0"/>
                </a:lnTo>
                <a:close/>
              </a:path>
            </a:pathLst>
          </a:custGeom>
          <a:blipFill>
            <a:blip r:embed="rId3"/>
            <a:stretch>
              <a:fillRect l="-18302" b="-143185"/>
            </a:stretch>
          </a:blipFill>
        </p:spPr>
      </p:sp>
      <p:sp>
        <p:nvSpPr>
          <p:cNvPr id="4" name="Freeform 4"/>
          <p:cNvSpPr/>
          <p:nvPr/>
        </p:nvSpPr>
        <p:spPr>
          <a:xfrm>
            <a:off x="7196037" y="8607890"/>
            <a:ext cx="650410" cy="650410"/>
          </a:xfrm>
          <a:custGeom>
            <a:avLst/>
            <a:gdLst/>
            <a:ahLst/>
            <a:cxnLst/>
            <a:rect l="l" t="t" r="r" b="b"/>
            <a:pathLst>
              <a:path w="650410" h="650410">
                <a:moveTo>
                  <a:pt x="0" y="0"/>
                </a:moveTo>
                <a:lnTo>
                  <a:pt x="650410" y="0"/>
                </a:lnTo>
                <a:lnTo>
                  <a:pt x="650410" y="650410"/>
                </a:lnTo>
                <a:lnTo>
                  <a:pt x="0" y="6504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9144000" y="947720"/>
            <a:ext cx="8229600" cy="82296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5757">
                    <a:alpha val="100000"/>
                  </a:srgbClr>
                </a:gs>
                <a:gs pos="100000">
                  <a:srgbClr val="8C52FF">
                    <a:alpha val="100000"/>
                  </a:srgbClr>
                </a:gs>
              </a:gsLst>
              <a:lin ang="0"/>
            </a:gradFill>
            <a:ln w="38100" cap="sq">
              <a:solidFill>
                <a:srgbClr val="E5E1DA"/>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560263" y="1065064"/>
            <a:ext cx="6529097" cy="652909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0000">
                    <a:alpha val="100000"/>
                  </a:srgbClr>
                </a:gs>
                <a:gs pos="100000">
                  <a:srgbClr val="C89116">
                    <a:alpha val="100000"/>
                  </a:srgbClr>
                </a:gs>
              </a:gsLst>
              <a:lin ang="0"/>
            </a:gradFill>
            <a:ln w="38100" cap="sq">
              <a:solidFill>
                <a:srgbClr val="E5E1DA"/>
              </a:solidFill>
              <a:prstDash val="solid"/>
              <a:miter/>
            </a:ln>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0048871" y="1184144"/>
            <a:ext cx="4606904" cy="460690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E5E1DA"/>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942975" y="4049006"/>
            <a:ext cx="7188059" cy="4451985"/>
          </a:xfrm>
          <a:prstGeom prst="rect">
            <a:avLst/>
          </a:prstGeom>
        </p:spPr>
        <p:txBody>
          <a:bodyPr lIns="0" tIns="0" rIns="0" bIns="0" rtlCol="0" anchor="t">
            <a:spAutoFit/>
          </a:bodyPr>
          <a:lstStyle/>
          <a:p>
            <a:pPr algn="l">
              <a:lnSpc>
                <a:spcPts val="2940"/>
              </a:lnSpc>
            </a:pPr>
            <a:r>
              <a:rPr lang="en-US" sz="2100" dirty="0">
                <a:solidFill>
                  <a:srgbClr val="E5E1DA"/>
                </a:solidFill>
                <a:latin typeface="Lato"/>
                <a:ea typeface="Lato"/>
                <a:cs typeface="Lato"/>
                <a:sym typeface="Lato"/>
              </a:rPr>
              <a:t>If you need to go for Full IRB or you get significant feed back there is only one way to deal with it............</a:t>
            </a:r>
          </a:p>
          <a:p>
            <a:pPr algn="l">
              <a:lnSpc>
                <a:spcPts val="2940"/>
              </a:lnSpc>
            </a:pPr>
            <a:endParaRPr lang="en-US" sz="2100" dirty="0">
              <a:solidFill>
                <a:srgbClr val="E5E1DA"/>
              </a:solidFill>
              <a:latin typeface="Lato"/>
              <a:ea typeface="Lato"/>
              <a:cs typeface="Lato"/>
              <a:sym typeface="Lato"/>
            </a:endParaRPr>
          </a:p>
          <a:p>
            <a:pPr algn="l">
              <a:lnSpc>
                <a:spcPts val="2940"/>
              </a:lnSpc>
            </a:pPr>
            <a:r>
              <a:rPr lang="en-US" sz="2100" dirty="0">
                <a:solidFill>
                  <a:srgbClr val="E5E1DA"/>
                </a:solidFill>
                <a:latin typeface="Lato"/>
                <a:ea typeface="Lato"/>
                <a:cs typeface="Lato"/>
                <a:sym typeface="Lato"/>
              </a:rPr>
              <a:t>AND THAT IS IMMEDIATELY</a:t>
            </a:r>
          </a:p>
          <a:p>
            <a:pPr algn="l">
              <a:lnSpc>
                <a:spcPts val="2940"/>
              </a:lnSpc>
            </a:pPr>
            <a:endParaRPr lang="en-US" sz="2100" dirty="0">
              <a:solidFill>
                <a:srgbClr val="E5E1DA"/>
              </a:solidFill>
              <a:latin typeface="Lato"/>
              <a:ea typeface="Lato"/>
              <a:cs typeface="Lato"/>
              <a:sym typeface="Lato"/>
            </a:endParaRPr>
          </a:p>
          <a:p>
            <a:pPr algn="l">
              <a:lnSpc>
                <a:spcPts val="2940"/>
              </a:lnSpc>
            </a:pPr>
            <a:r>
              <a:rPr lang="en-US" sz="2100" dirty="0">
                <a:solidFill>
                  <a:srgbClr val="E5E1DA"/>
                </a:solidFill>
                <a:latin typeface="Lato"/>
                <a:ea typeface="Lato"/>
                <a:cs typeface="Lato"/>
                <a:sym typeface="Lato"/>
              </a:rPr>
              <a:t>if you have reached out before you submit for review, you will know you will need to go for WIRB review and should have already started the forms.</a:t>
            </a:r>
          </a:p>
          <a:p>
            <a:pPr algn="l">
              <a:lnSpc>
                <a:spcPts val="2940"/>
              </a:lnSpc>
            </a:pPr>
            <a:endParaRPr lang="en-US" sz="2100" dirty="0">
              <a:solidFill>
                <a:srgbClr val="E5E1DA"/>
              </a:solidFill>
              <a:latin typeface="Lato"/>
              <a:ea typeface="Lato"/>
              <a:cs typeface="Lato"/>
              <a:sym typeface="Lato"/>
            </a:endParaRPr>
          </a:p>
          <a:p>
            <a:pPr algn="l">
              <a:lnSpc>
                <a:spcPts val="2940"/>
              </a:lnSpc>
              <a:spcBef>
                <a:spcPct val="0"/>
              </a:spcBef>
            </a:pPr>
            <a:r>
              <a:rPr lang="en-US" sz="2100" dirty="0">
                <a:solidFill>
                  <a:srgbClr val="E5E1DA"/>
                </a:solidFill>
                <a:latin typeface="Lato"/>
                <a:ea typeface="Lato"/>
                <a:cs typeface="Lato"/>
                <a:sym typeface="Lato"/>
              </a:rPr>
              <a:t>It is suggested that if you have significant feedback meet with a research team member or mentor that week and craft your response.</a:t>
            </a:r>
          </a:p>
        </p:txBody>
      </p:sp>
      <p:sp>
        <p:nvSpPr>
          <p:cNvPr id="15" name="TextBox 15"/>
          <p:cNvSpPr txBox="1"/>
          <p:nvPr/>
        </p:nvSpPr>
        <p:spPr>
          <a:xfrm>
            <a:off x="942975" y="1706421"/>
            <a:ext cx="8201025" cy="1762125"/>
          </a:xfrm>
          <a:prstGeom prst="rect">
            <a:avLst/>
          </a:prstGeom>
        </p:spPr>
        <p:txBody>
          <a:bodyPr lIns="0" tIns="0" rIns="0" bIns="0" rtlCol="0" anchor="t">
            <a:spAutoFit/>
          </a:bodyPr>
          <a:lstStyle/>
          <a:p>
            <a:pPr algn="l">
              <a:lnSpc>
                <a:spcPts val="6600"/>
              </a:lnSpc>
            </a:pPr>
            <a:r>
              <a:rPr lang="en-US" sz="6000" b="1">
                <a:solidFill>
                  <a:srgbClr val="FBF9F1"/>
                </a:solidFill>
                <a:latin typeface="Poppins Bold"/>
                <a:ea typeface="Poppins Bold"/>
                <a:cs typeface="Poppins Bold"/>
                <a:sym typeface="Poppins Bold"/>
              </a:rPr>
              <a:t>HOW TO DEAL WITH FEEDBACK</a:t>
            </a:r>
          </a:p>
        </p:txBody>
      </p:sp>
      <p:sp>
        <p:nvSpPr>
          <p:cNvPr id="16" name="TextBox 16"/>
          <p:cNvSpPr txBox="1"/>
          <p:nvPr/>
        </p:nvSpPr>
        <p:spPr>
          <a:xfrm rot="-1906815">
            <a:off x="14505261" y="7776438"/>
            <a:ext cx="1148023" cy="428806"/>
          </a:xfrm>
          <a:prstGeom prst="rect">
            <a:avLst/>
          </a:prstGeom>
        </p:spPr>
        <p:txBody>
          <a:bodyPr lIns="0" tIns="0" rIns="0" bIns="0" rtlCol="0" anchor="t">
            <a:spAutoFit/>
          </a:bodyPr>
          <a:lstStyle/>
          <a:p>
            <a:pPr algn="ctr">
              <a:lnSpc>
                <a:spcPts val="3080"/>
              </a:lnSpc>
              <a:spcBef>
                <a:spcPct val="0"/>
              </a:spcBef>
            </a:pPr>
            <a:r>
              <a:rPr lang="en-US" sz="2200">
                <a:solidFill>
                  <a:srgbClr val="E5E1DA"/>
                </a:solidFill>
                <a:latin typeface="Lato"/>
                <a:ea typeface="Lato"/>
                <a:cs typeface="Lato"/>
                <a:sym typeface="Lato"/>
              </a:rPr>
              <a:t>Freakout</a:t>
            </a:r>
          </a:p>
        </p:txBody>
      </p:sp>
      <p:sp>
        <p:nvSpPr>
          <p:cNvPr id="17" name="TextBox 17"/>
          <p:cNvSpPr txBox="1"/>
          <p:nvPr/>
        </p:nvSpPr>
        <p:spPr>
          <a:xfrm rot="-1594631">
            <a:off x="12317978" y="6034602"/>
            <a:ext cx="3147045" cy="849198"/>
          </a:xfrm>
          <a:prstGeom prst="rect">
            <a:avLst/>
          </a:prstGeom>
        </p:spPr>
        <p:txBody>
          <a:bodyPr lIns="0" tIns="0" rIns="0" bIns="0" rtlCol="0" anchor="t">
            <a:spAutoFit/>
          </a:bodyPr>
          <a:lstStyle/>
          <a:p>
            <a:pPr algn="ctr">
              <a:lnSpc>
                <a:spcPts val="3080"/>
              </a:lnSpc>
              <a:spcBef>
                <a:spcPct val="0"/>
              </a:spcBef>
            </a:pPr>
            <a:r>
              <a:rPr lang="en-US" sz="2200">
                <a:solidFill>
                  <a:srgbClr val="E5E1DA"/>
                </a:solidFill>
                <a:latin typeface="Lato"/>
                <a:ea typeface="Lato"/>
                <a:cs typeface="Lato"/>
                <a:sym typeface="Lato"/>
              </a:rPr>
              <a:t>Enter Procrastination Hell</a:t>
            </a:r>
          </a:p>
        </p:txBody>
      </p:sp>
      <p:sp>
        <p:nvSpPr>
          <p:cNvPr id="18" name="TextBox 18"/>
          <p:cNvSpPr txBox="1"/>
          <p:nvPr/>
        </p:nvSpPr>
        <p:spPr>
          <a:xfrm rot="-1277786">
            <a:off x="11446151" y="4327243"/>
            <a:ext cx="2809838" cy="897780"/>
          </a:xfrm>
          <a:prstGeom prst="rect">
            <a:avLst/>
          </a:prstGeom>
        </p:spPr>
        <p:txBody>
          <a:bodyPr lIns="0" tIns="0" rIns="0" bIns="0" rtlCol="0" anchor="t">
            <a:spAutoFit/>
          </a:bodyPr>
          <a:lstStyle/>
          <a:p>
            <a:pPr algn="ctr">
              <a:lnSpc>
                <a:spcPts val="3080"/>
              </a:lnSpc>
              <a:spcBef>
                <a:spcPct val="0"/>
              </a:spcBef>
            </a:pPr>
            <a:r>
              <a:rPr lang="en-US" sz="2200">
                <a:solidFill>
                  <a:srgbClr val="E5E1DA"/>
                </a:solidFill>
                <a:latin typeface="Lato"/>
                <a:ea typeface="Lato"/>
                <a:cs typeface="Lato"/>
                <a:sym typeface="Lato"/>
              </a:rPr>
              <a:t>Project Burried Forever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6989496">
            <a:off x="-5091968" y="-1340368"/>
            <a:ext cx="11026567" cy="7966695"/>
          </a:xfrm>
          <a:custGeom>
            <a:avLst/>
            <a:gdLst/>
            <a:ahLst/>
            <a:cxnLst/>
            <a:rect l="l" t="t" r="r" b="b"/>
            <a:pathLst>
              <a:path w="11026567" h="7966695">
                <a:moveTo>
                  <a:pt x="0" y="0"/>
                </a:moveTo>
                <a:lnTo>
                  <a:pt x="11026567" y="0"/>
                </a:lnTo>
                <a:lnTo>
                  <a:pt x="11026567" y="7966695"/>
                </a:lnTo>
                <a:lnTo>
                  <a:pt x="0" y="7966695"/>
                </a:lnTo>
                <a:lnTo>
                  <a:pt x="0" y="0"/>
                </a:lnTo>
                <a:close/>
              </a:path>
            </a:pathLst>
          </a:custGeom>
          <a:blipFill>
            <a:blip r:embed="rId2"/>
            <a:stretch>
              <a:fillRect/>
            </a:stretch>
          </a:blipFill>
        </p:spPr>
      </p:sp>
      <p:grpSp>
        <p:nvGrpSpPr>
          <p:cNvPr id="3" name="Group 3"/>
          <p:cNvGrpSpPr/>
          <p:nvPr/>
        </p:nvGrpSpPr>
        <p:grpSpPr>
          <a:xfrm>
            <a:off x="1028700" y="932795"/>
            <a:ext cx="8010208" cy="1024635"/>
            <a:chOff x="0" y="0"/>
            <a:chExt cx="2109684" cy="269863"/>
          </a:xfrm>
        </p:grpSpPr>
        <p:sp>
          <p:nvSpPr>
            <p:cNvPr id="4" name="Freeform 4"/>
            <p:cNvSpPr/>
            <p:nvPr/>
          </p:nvSpPr>
          <p:spPr>
            <a:xfrm>
              <a:off x="0" y="0"/>
              <a:ext cx="2109685" cy="269863"/>
            </a:xfrm>
            <a:custGeom>
              <a:avLst/>
              <a:gdLst/>
              <a:ahLst/>
              <a:cxnLst/>
              <a:rect l="l" t="t" r="r" b="b"/>
              <a:pathLst>
                <a:path w="2109685" h="269863">
                  <a:moveTo>
                    <a:pt x="57990" y="0"/>
                  </a:moveTo>
                  <a:lnTo>
                    <a:pt x="2051694" y="0"/>
                  </a:lnTo>
                  <a:cubicBezTo>
                    <a:pt x="2067074" y="0"/>
                    <a:pt x="2081824" y="6110"/>
                    <a:pt x="2092700" y="16985"/>
                  </a:cubicBezTo>
                  <a:cubicBezTo>
                    <a:pt x="2103575" y="27860"/>
                    <a:pt x="2109685" y="42610"/>
                    <a:pt x="2109685" y="57990"/>
                  </a:cubicBezTo>
                  <a:lnTo>
                    <a:pt x="2109685" y="211872"/>
                  </a:lnTo>
                  <a:cubicBezTo>
                    <a:pt x="2109685" y="227252"/>
                    <a:pt x="2103575" y="242002"/>
                    <a:pt x="2092700" y="252878"/>
                  </a:cubicBezTo>
                  <a:cubicBezTo>
                    <a:pt x="2081824" y="263753"/>
                    <a:pt x="2067074" y="269863"/>
                    <a:pt x="2051694" y="269863"/>
                  </a:cubicBezTo>
                  <a:lnTo>
                    <a:pt x="57990" y="269863"/>
                  </a:lnTo>
                  <a:cubicBezTo>
                    <a:pt x="42610" y="269863"/>
                    <a:pt x="27860" y="263753"/>
                    <a:pt x="16985" y="252878"/>
                  </a:cubicBezTo>
                  <a:cubicBezTo>
                    <a:pt x="6110" y="242002"/>
                    <a:pt x="0" y="227252"/>
                    <a:pt x="0" y="211872"/>
                  </a:cubicBezTo>
                  <a:lnTo>
                    <a:pt x="0" y="57990"/>
                  </a:lnTo>
                  <a:cubicBezTo>
                    <a:pt x="0" y="42610"/>
                    <a:pt x="6110" y="27860"/>
                    <a:pt x="16985" y="16985"/>
                  </a:cubicBezTo>
                  <a:cubicBezTo>
                    <a:pt x="27860" y="6110"/>
                    <a:pt x="42610" y="0"/>
                    <a:pt x="57990" y="0"/>
                  </a:cubicBezTo>
                  <a:close/>
                </a:path>
              </a:pathLst>
            </a:custGeom>
            <a:solidFill>
              <a:srgbClr val="000000"/>
            </a:solidFill>
            <a:ln w="38100" cap="rnd">
              <a:solidFill>
                <a:srgbClr val="FBF9F1"/>
              </a:solidFill>
              <a:prstDash val="solid"/>
              <a:round/>
            </a:ln>
          </p:spPr>
        </p:sp>
        <p:sp>
          <p:nvSpPr>
            <p:cNvPr id="5" name="TextBox 5"/>
            <p:cNvSpPr txBox="1"/>
            <p:nvPr/>
          </p:nvSpPr>
          <p:spPr>
            <a:xfrm>
              <a:off x="0" y="-38100"/>
              <a:ext cx="2109684" cy="30796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967116">
            <a:off x="8691170" y="1377244"/>
            <a:ext cx="12892802" cy="9575242"/>
          </a:xfrm>
          <a:custGeom>
            <a:avLst/>
            <a:gdLst/>
            <a:ahLst/>
            <a:cxnLst/>
            <a:rect l="l" t="t" r="r" b="b"/>
            <a:pathLst>
              <a:path w="12892802" h="9575242">
                <a:moveTo>
                  <a:pt x="0" y="0"/>
                </a:moveTo>
                <a:lnTo>
                  <a:pt x="12892803" y="0"/>
                </a:lnTo>
                <a:lnTo>
                  <a:pt x="12892803" y="9575242"/>
                </a:lnTo>
                <a:lnTo>
                  <a:pt x="0" y="9575242"/>
                </a:lnTo>
                <a:lnTo>
                  <a:pt x="0" y="0"/>
                </a:lnTo>
                <a:close/>
              </a:path>
            </a:pathLst>
          </a:custGeom>
          <a:blipFill>
            <a:blip r:embed="rId2"/>
            <a:stretch>
              <a:fillRect r="-2793"/>
            </a:stretch>
          </a:blipFill>
        </p:spPr>
      </p:sp>
      <p:grpSp>
        <p:nvGrpSpPr>
          <p:cNvPr id="7" name="Group 7"/>
          <p:cNvGrpSpPr/>
          <p:nvPr/>
        </p:nvGrpSpPr>
        <p:grpSpPr>
          <a:xfrm>
            <a:off x="1028700" y="2151214"/>
            <a:ext cx="8010208" cy="6297125"/>
            <a:chOff x="0" y="0"/>
            <a:chExt cx="2109684" cy="1658502"/>
          </a:xfrm>
        </p:grpSpPr>
        <p:sp>
          <p:nvSpPr>
            <p:cNvPr id="8" name="Freeform 8"/>
            <p:cNvSpPr/>
            <p:nvPr/>
          </p:nvSpPr>
          <p:spPr>
            <a:xfrm>
              <a:off x="0" y="0"/>
              <a:ext cx="2109685" cy="1658502"/>
            </a:xfrm>
            <a:custGeom>
              <a:avLst/>
              <a:gdLst/>
              <a:ahLst/>
              <a:cxnLst/>
              <a:rect l="l" t="t" r="r" b="b"/>
              <a:pathLst>
                <a:path w="2109685" h="1658502">
                  <a:moveTo>
                    <a:pt x="19330" y="0"/>
                  </a:moveTo>
                  <a:lnTo>
                    <a:pt x="2090354" y="0"/>
                  </a:lnTo>
                  <a:cubicBezTo>
                    <a:pt x="2101030" y="0"/>
                    <a:pt x="2109685" y="8654"/>
                    <a:pt x="2109685" y="19330"/>
                  </a:cubicBezTo>
                  <a:lnTo>
                    <a:pt x="2109685" y="1639172"/>
                  </a:lnTo>
                  <a:cubicBezTo>
                    <a:pt x="2109685" y="1644299"/>
                    <a:pt x="2107648" y="1649215"/>
                    <a:pt x="2104023" y="1652840"/>
                  </a:cubicBezTo>
                  <a:cubicBezTo>
                    <a:pt x="2100398" y="1656466"/>
                    <a:pt x="2095481" y="1658502"/>
                    <a:pt x="2090354" y="1658502"/>
                  </a:cubicBezTo>
                  <a:lnTo>
                    <a:pt x="19330" y="1658502"/>
                  </a:lnTo>
                  <a:cubicBezTo>
                    <a:pt x="14203" y="1658502"/>
                    <a:pt x="9287" y="1656466"/>
                    <a:pt x="5662" y="1652840"/>
                  </a:cubicBezTo>
                  <a:cubicBezTo>
                    <a:pt x="2037" y="1649215"/>
                    <a:pt x="0" y="1644299"/>
                    <a:pt x="0" y="1639172"/>
                  </a:cubicBezTo>
                  <a:lnTo>
                    <a:pt x="0" y="19330"/>
                  </a:lnTo>
                  <a:cubicBezTo>
                    <a:pt x="0" y="14203"/>
                    <a:pt x="2037" y="9287"/>
                    <a:pt x="5662" y="5662"/>
                  </a:cubicBezTo>
                  <a:cubicBezTo>
                    <a:pt x="9287" y="2037"/>
                    <a:pt x="14203" y="0"/>
                    <a:pt x="19330" y="0"/>
                  </a:cubicBezTo>
                  <a:close/>
                </a:path>
              </a:pathLst>
            </a:custGeom>
            <a:solidFill>
              <a:srgbClr val="FBF9F1"/>
            </a:solidFill>
            <a:ln w="38100" cap="sq">
              <a:solidFill>
                <a:srgbClr val="FBF9F1"/>
              </a:solidFill>
              <a:prstDash val="solid"/>
              <a:miter/>
            </a:ln>
          </p:spPr>
        </p:sp>
        <p:sp>
          <p:nvSpPr>
            <p:cNvPr id="9" name="TextBox 9"/>
            <p:cNvSpPr txBox="1"/>
            <p:nvPr/>
          </p:nvSpPr>
          <p:spPr>
            <a:xfrm>
              <a:off x="0" y="-38100"/>
              <a:ext cx="2109684" cy="1696602"/>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8334444" y="1214785"/>
            <a:ext cx="457200" cy="460655"/>
          </a:xfrm>
          <a:custGeom>
            <a:avLst/>
            <a:gdLst/>
            <a:ahLst/>
            <a:cxnLst/>
            <a:rect l="l" t="t" r="r" b="b"/>
            <a:pathLst>
              <a:path w="457200" h="460655">
                <a:moveTo>
                  <a:pt x="0" y="0"/>
                </a:moveTo>
                <a:lnTo>
                  <a:pt x="457200" y="0"/>
                </a:lnTo>
                <a:lnTo>
                  <a:pt x="457200" y="460655"/>
                </a:lnTo>
                <a:lnTo>
                  <a:pt x="0" y="460655"/>
                </a:lnTo>
                <a:lnTo>
                  <a:pt x="0" y="0"/>
                </a:lnTo>
                <a:close/>
              </a:path>
            </a:pathLst>
          </a:custGeom>
          <a:blipFill>
            <a:blip r:embed="rId3"/>
            <a:stretch>
              <a:fillRect/>
            </a:stretch>
          </a:blipFill>
        </p:spPr>
      </p:sp>
      <p:grpSp>
        <p:nvGrpSpPr>
          <p:cNvPr id="11" name="Group 11"/>
          <p:cNvGrpSpPr/>
          <p:nvPr/>
        </p:nvGrpSpPr>
        <p:grpSpPr>
          <a:xfrm>
            <a:off x="9249092" y="932795"/>
            <a:ext cx="8010208" cy="1024635"/>
            <a:chOff x="0" y="0"/>
            <a:chExt cx="2109684" cy="269863"/>
          </a:xfrm>
        </p:grpSpPr>
        <p:sp>
          <p:nvSpPr>
            <p:cNvPr id="12" name="Freeform 12"/>
            <p:cNvSpPr/>
            <p:nvPr/>
          </p:nvSpPr>
          <p:spPr>
            <a:xfrm>
              <a:off x="0" y="0"/>
              <a:ext cx="2109685" cy="269863"/>
            </a:xfrm>
            <a:custGeom>
              <a:avLst/>
              <a:gdLst/>
              <a:ahLst/>
              <a:cxnLst/>
              <a:rect l="l" t="t" r="r" b="b"/>
              <a:pathLst>
                <a:path w="2109685" h="269863">
                  <a:moveTo>
                    <a:pt x="57990" y="0"/>
                  </a:moveTo>
                  <a:lnTo>
                    <a:pt x="2051694" y="0"/>
                  </a:lnTo>
                  <a:cubicBezTo>
                    <a:pt x="2067074" y="0"/>
                    <a:pt x="2081824" y="6110"/>
                    <a:pt x="2092700" y="16985"/>
                  </a:cubicBezTo>
                  <a:cubicBezTo>
                    <a:pt x="2103575" y="27860"/>
                    <a:pt x="2109685" y="42610"/>
                    <a:pt x="2109685" y="57990"/>
                  </a:cubicBezTo>
                  <a:lnTo>
                    <a:pt x="2109685" y="211872"/>
                  </a:lnTo>
                  <a:cubicBezTo>
                    <a:pt x="2109685" y="227252"/>
                    <a:pt x="2103575" y="242002"/>
                    <a:pt x="2092700" y="252878"/>
                  </a:cubicBezTo>
                  <a:cubicBezTo>
                    <a:pt x="2081824" y="263753"/>
                    <a:pt x="2067074" y="269863"/>
                    <a:pt x="2051694" y="269863"/>
                  </a:cubicBezTo>
                  <a:lnTo>
                    <a:pt x="57990" y="269863"/>
                  </a:lnTo>
                  <a:cubicBezTo>
                    <a:pt x="42610" y="269863"/>
                    <a:pt x="27860" y="263753"/>
                    <a:pt x="16985" y="252878"/>
                  </a:cubicBezTo>
                  <a:cubicBezTo>
                    <a:pt x="6110" y="242002"/>
                    <a:pt x="0" y="227252"/>
                    <a:pt x="0" y="211872"/>
                  </a:cubicBezTo>
                  <a:lnTo>
                    <a:pt x="0" y="57990"/>
                  </a:lnTo>
                  <a:cubicBezTo>
                    <a:pt x="0" y="42610"/>
                    <a:pt x="6110" y="27860"/>
                    <a:pt x="16985" y="16985"/>
                  </a:cubicBezTo>
                  <a:cubicBezTo>
                    <a:pt x="27860" y="6110"/>
                    <a:pt x="42610" y="0"/>
                    <a:pt x="57990" y="0"/>
                  </a:cubicBezTo>
                  <a:close/>
                </a:path>
              </a:pathLst>
            </a:custGeom>
            <a:solidFill>
              <a:srgbClr val="000000"/>
            </a:solidFill>
            <a:ln w="38100" cap="rnd">
              <a:solidFill>
                <a:srgbClr val="FBF9F1"/>
              </a:solidFill>
              <a:prstDash val="solid"/>
              <a:round/>
            </a:ln>
          </p:spPr>
        </p:sp>
        <p:sp>
          <p:nvSpPr>
            <p:cNvPr id="13" name="TextBox 13"/>
            <p:cNvSpPr txBox="1"/>
            <p:nvPr/>
          </p:nvSpPr>
          <p:spPr>
            <a:xfrm>
              <a:off x="0" y="-38100"/>
              <a:ext cx="2109684" cy="307963"/>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9249092" y="2151214"/>
            <a:ext cx="8010208" cy="6297125"/>
            <a:chOff x="0" y="0"/>
            <a:chExt cx="2109684" cy="1658502"/>
          </a:xfrm>
        </p:grpSpPr>
        <p:sp>
          <p:nvSpPr>
            <p:cNvPr id="15" name="Freeform 15"/>
            <p:cNvSpPr/>
            <p:nvPr/>
          </p:nvSpPr>
          <p:spPr>
            <a:xfrm>
              <a:off x="0" y="0"/>
              <a:ext cx="2109685" cy="1658502"/>
            </a:xfrm>
            <a:custGeom>
              <a:avLst/>
              <a:gdLst/>
              <a:ahLst/>
              <a:cxnLst/>
              <a:rect l="l" t="t" r="r" b="b"/>
              <a:pathLst>
                <a:path w="2109685" h="1658502">
                  <a:moveTo>
                    <a:pt x="19330" y="0"/>
                  </a:moveTo>
                  <a:lnTo>
                    <a:pt x="2090354" y="0"/>
                  </a:lnTo>
                  <a:cubicBezTo>
                    <a:pt x="2101030" y="0"/>
                    <a:pt x="2109685" y="8654"/>
                    <a:pt x="2109685" y="19330"/>
                  </a:cubicBezTo>
                  <a:lnTo>
                    <a:pt x="2109685" y="1639172"/>
                  </a:lnTo>
                  <a:cubicBezTo>
                    <a:pt x="2109685" y="1644299"/>
                    <a:pt x="2107648" y="1649215"/>
                    <a:pt x="2104023" y="1652840"/>
                  </a:cubicBezTo>
                  <a:cubicBezTo>
                    <a:pt x="2100398" y="1656466"/>
                    <a:pt x="2095481" y="1658502"/>
                    <a:pt x="2090354" y="1658502"/>
                  </a:cubicBezTo>
                  <a:lnTo>
                    <a:pt x="19330" y="1658502"/>
                  </a:lnTo>
                  <a:cubicBezTo>
                    <a:pt x="14203" y="1658502"/>
                    <a:pt x="9287" y="1656466"/>
                    <a:pt x="5662" y="1652840"/>
                  </a:cubicBezTo>
                  <a:cubicBezTo>
                    <a:pt x="2037" y="1649215"/>
                    <a:pt x="0" y="1644299"/>
                    <a:pt x="0" y="1639172"/>
                  </a:cubicBezTo>
                  <a:lnTo>
                    <a:pt x="0" y="19330"/>
                  </a:lnTo>
                  <a:cubicBezTo>
                    <a:pt x="0" y="14203"/>
                    <a:pt x="2037" y="9287"/>
                    <a:pt x="5662" y="5662"/>
                  </a:cubicBezTo>
                  <a:cubicBezTo>
                    <a:pt x="9287" y="2037"/>
                    <a:pt x="14203" y="0"/>
                    <a:pt x="19330" y="0"/>
                  </a:cubicBezTo>
                  <a:close/>
                </a:path>
              </a:pathLst>
            </a:custGeom>
            <a:solidFill>
              <a:srgbClr val="FBF9F1"/>
            </a:solidFill>
            <a:ln w="38100" cap="sq">
              <a:solidFill>
                <a:srgbClr val="FBF9F1"/>
              </a:solidFill>
              <a:prstDash val="solid"/>
              <a:miter/>
            </a:ln>
          </p:spPr>
        </p:sp>
        <p:sp>
          <p:nvSpPr>
            <p:cNvPr id="16" name="TextBox 16"/>
            <p:cNvSpPr txBox="1"/>
            <p:nvPr/>
          </p:nvSpPr>
          <p:spPr>
            <a:xfrm>
              <a:off x="0" y="-38100"/>
              <a:ext cx="2109684" cy="1696602"/>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6554836" y="1214785"/>
            <a:ext cx="457200" cy="460655"/>
          </a:xfrm>
          <a:custGeom>
            <a:avLst/>
            <a:gdLst/>
            <a:ahLst/>
            <a:cxnLst/>
            <a:rect l="l" t="t" r="r" b="b"/>
            <a:pathLst>
              <a:path w="457200" h="460655">
                <a:moveTo>
                  <a:pt x="0" y="0"/>
                </a:moveTo>
                <a:lnTo>
                  <a:pt x="457200" y="0"/>
                </a:lnTo>
                <a:lnTo>
                  <a:pt x="457200" y="460655"/>
                </a:lnTo>
                <a:lnTo>
                  <a:pt x="0" y="460655"/>
                </a:lnTo>
                <a:lnTo>
                  <a:pt x="0" y="0"/>
                </a:lnTo>
                <a:close/>
              </a:path>
            </a:pathLst>
          </a:custGeom>
          <a:blipFill>
            <a:blip r:embed="rId3"/>
            <a:stretch>
              <a:fillRect/>
            </a:stretch>
          </a:blipFill>
        </p:spPr>
      </p:sp>
      <p:sp>
        <p:nvSpPr>
          <p:cNvPr id="18" name="Freeform 18"/>
          <p:cNvSpPr/>
          <p:nvPr/>
        </p:nvSpPr>
        <p:spPr>
          <a:xfrm>
            <a:off x="16608890" y="8703795"/>
            <a:ext cx="650410" cy="650410"/>
          </a:xfrm>
          <a:custGeom>
            <a:avLst/>
            <a:gdLst/>
            <a:ahLst/>
            <a:cxnLst/>
            <a:rect l="l" t="t" r="r" b="b"/>
            <a:pathLst>
              <a:path w="650410" h="650410">
                <a:moveTo>
                  <a:pt x="0" y="0"/>
                </a:moveTo>
                <a:lnTo>
                  <a:pt x="650410" y="0"/>
                </a:lnTo>
                <a:lnTo>
                  <a:pt x="650410" y="650410"/>
                </a:lnTo>
                <a:lnTo>
                  <a:pt x="0" y="6504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TextBox 19"/>
          <p:cNvSpPr txBox="1"/>
          <p:nvPr/>
        </p:nvSpPr>
        <p:spPr>
          <a:xfrm>
            <a:off x="1504564" y="1147297"/>
            <a:ext cx="6667955" cy="509905"/>
          </a:xfrm>
          <a:prstGeom prst="rect">
            <a:avLst/>
          </a:prstGeom>
        </p:spPr>
        <p:txBody>
          <a:bodyPr lIns="0" tIns="0" rIns="0" bIns="0" rtlCol="0" anchor="t">
            <a:spAutoFit/>
          </a:bodyPr>
          <a:lstStyle/>
          <a:p>
            <a:pPr algn="l">
              <a:lnSpc>
                <a:spcPts val="3919"/>
              </a:lnSpc>
              <a:spcBef>
                <a:spcPct val="0"/>
              </a:spcBef>
            </a:pPr>
            <a:r>
              <a:rPr lang="en-US" sz="2799" b="1">
                <a:solidFill>
                  <a:srgbClr val="FBF9F1"/>
                </a:solidFill>
                <a:latin typeface="Poppins Bold"/>
                <a:ea typeface="Poppins Bold"/>
                <a:cs typeface="Poppins Bold"/>
                <a:sym typeface="Poppins Bold"/>
              </a:rPr>
              <a:t>THE FINAL STEPS</a:t>
            </a:r>
          </a:p>
        </p:txBody>
      </p:sp>
      <p:sp>
        <p:nvSpPr>
          <p:cNvPr id="20" name="TextBox 20"/>
          <p:cNvSpPr txBox="1"/>
          <p:nvPr/>
        </p:nvSpPr>
        <p:spPr>
          <a:xfrm>
            <a:off x="1504564" y="2601770"/>
            <a:ext cx="7058480" cy="1944370"/>
          </a:xfrm>
          <a:prstGeom prst="rect">
            <a:avLst/>
          </a:prstGeom>
        </p:spPr>
        <p:txBody>
          <a:bodyPr lIns="0" tIns="0" rIns="0" bIns="0" rtlCol="0" anchor="t">
            <a:spAutoFit/>
          </a:bodyPr>
          <a:lstStyle/>
          <a:p>
            <a:pPr marL="474979" lvl="1" indent="-237490" algn="l">
              <a:lnSpc>
                <a:spcPts val="3079"/>
              </a:lnSpc>
              <a:buFont typeface="Arial"/>
              <a:buChar char="•"/>
            </a:pPr>
            <a:r>
              <a:rPr lang="en-US" sz="2199">
                <a:solidFill>
                  <a:srgbClr val="000000"/>
                </a:solidFill>
                <a:latin typeface="Lato"/>
                <a:ea typeface="Lato"/>
                <a:cs typeface="Lato"/>
                <a:sym typeface="Lato"/>
              </a:rPr>
              <a:t>Once you have IRB and Scientific approval </a:t>
            </a:r>
          </a:p>
          <a:p>
            <a:pPr algn="l">
              <a:lnSpc>
                <a:spcPts val="3079"/>
              </a:lnSpc>
            </a:pPr>
            <a:endParaRPr lang="en-US" sz="2199">
              <a:solidFill>
                <a:srgbClr val="000000"/>
              </a:solidFill>
              <a:latin typeface="Lato"/>
              <a:ea typeface="Lato"/>
              <a:cs typeface="Lato"/>
              <a:sym typeface="Lato"/>
            </a:endParaRPr>
          </a:p>
          <a:p>
            <a:pPr marL="474979" lvl="1" indent="-237490" algn="l">
              <a:lnSpc>
                <a:spcPts val="3079"/>
              </a:lnSpc>
              <a:buFont typeface="Arial"/>
              <a:buChar char="•"/>
            </a:pPr>
            <a:r>
              <a:rPr lang="en-US" sz="2199">
                <a:solidFill>
                  <a:srgbClr val="000000"/>
                </a:solidFill>
                <a:latin typeface="Lato"/>
                <a:ea typeface="Lato"/>
                <a:cs typeface="Lato"/>
                <a:sym typeface="Lato"/>
              </a:rPr>
              <a:t>You need Administrative approval</a:t>
            </a:r>
          </a:p>
          <a:p>
            <a:pPr marL="949959" lvl="2" indent="-316653" algn="l">
              <a:lnSpc>
                <a:spcPts val="3079"/>
              </a:lnSpc>
              <a:buFont typeface="Arial"/>
              <a:buChar char="⚬"/>
            </a:pPr>
            <a:r>
              <a:rPr lang="en-US" sz="2199">
                <a:solidFill>
                  <a:srgbClr val="000000"/>
                </a:solidFill>
                <a:latin typeface="Lato"/>
                <a:ea typeface="Lato"/>
                <a:cs typeface="Lato"/>
                <a:sym typeface="Lato"/>
              </a:rPr>
              <a:t>This is typically fast</a:t>
            </a:r>
          </a:p>
          <a:p>
            <a:pPr marL="949959" lvl="2" indent="-316653" algn="l">
              <a:lnSpc>
                <a:spcPts val="3079"/>
              </a:lnSpc>
              <a:spcBef>
                <a:spcPct val="0"/>
              </a:spcBef>
              <a:buFont typeface="Arial"/>
              <a:buChar char="⚬"/>
            </a:pPr>
            <a:r>
              <a:rPr lang="en-US" sz="2199">
                <a:solidFill>
                  <a:srgbClr val="000000"/>
                </a:solidFill>
                <a:latin typeface="Lato"/>
                <a:ea typeface="Lato"/>
                <a:cs typeface="Lato"/>
                <a:sym typeface="Lato"/>
              </a:rPr>
              <a:t>Andrea Sui will notify you when this is complete</a:t>
            </a:r>
          </a:p>
        </p:txBody>
      </p:sp>
      <p:sp>
        <p:nvSpPr>
          <p:cNvPr id="21" name="TextBox 21"/>
          <p:cNvSpPr txBox="1"/>
          <p:nvPr/>
        </p:nvSpPr>
        <p:spPr>
          <a:xfrm>
            <a:off x="9724956" y="1147297"/>
            <a:ext cx="6665953" cy="509905"/>
          </a:xfrm>
          <a:prstGeom prst="rect">
            <a:avLst/>
          </a:prstGeom>
        </p:spPr>
        <p:txBody>
          <a:bodyPr lIns="0" tIns="0" rIns="0" bIns="0" rtlCol="0" anchor="t">
            <a:spAutoFit/>
          </a:bodyPr>
          <a:lstStyle/>
          <a:p>
            <a:pPr algn="l">
              <a:lnSpc>
                <a:spcPts val="3919"/>
              </a:lnSpc>
              <a:spcBef>
                <a:spcPct val="0"/>
              </a:spcBef>
            </a:pPr>
            <a:r>
              <a:rPr lang="en-US" sz="2799" b="1">
                <a:solidFill>
                  <a:srgbClr val="FBF9F1"/>
                </a:solidFill>
                <a:latin typeface="Poppins Bold"/>
                <a:ea typeface="Poppins Bold"/>
                <a:cs typeface="Poppins Bold"/>
                <a:sym typeface="Poppins Bold"/>
              </a:rPr>
              <a:t>STARTING YOUR PROJECT</a:t>
            </a:r>
          </a:p>
        </p:txBody>
      </p:sp>
      <p:sp>
        <p:nvSpPr>
          <p:cNvPr id="22" name="TextBox 22"/>
          <p:cNvSpPr txBox="1"/>
          <p:nvPr/>
        </p:nvSpPr>
        <p:spPr>
          <a:xfrm>
            <a:off x="9724956" y="2601770"/>
            <a:ext cx="7058480" cy="4731232"/>
          </a:xfrm>
          <a:prstGeom prst="rect">
            <a:avLst/>
          </a:prstGeom>
        </p:spPr>
        <p:txBody>
          <a:bodyPr lIns="0" tIns="0" rIns="0" bIns="0" rtlCol="0" anchor="t">
            <a:spAutoFit/>
          </a:bodyPr>
          <a:lstStyle/>
          <a:p>
            <a:pPr marL="474979" lvl="1" indent="-237490" algn="l">
              <a:lnSpc>
                <a:spcPts val="3079"/>
              </a:lnSpc>
              <a:buFont typeface="Arial"/>
              <a:buChar char="•"/>
            </a:pPr>
            <a:r>
              <a:rPr lang="en-US" sz="2199" b="1" dirty="0">
                <a:solidFill>
                  <a:srgbClr val="000000"/>
                </a:solidFill>
                <a:latin typeface="Lato Bold"/>
                <a:ea typeface="Lato Bold"/>
                <a:cs typeface="Lato Bold"/>
                <a:sym typeface="Lato Bold"/>
              </a:rPr>
              <a:t>When you have the final approval only then can you start working on your project.</a:t>
            </a:r>
          </a:p>
          <a:p>
            <a:pPr algn="l">
              <a:lnSpc>
                <a:spcPts val="3079"/>
              </a:lnSpc>
            </a:pPr>
            <a:endParaRPr lang="en-US" sz="2199" b="1" dirty="0">
              <a:solidFill>
                <a:srgbClr val="000000"/>
              </a:solidFill>
              <a:latin typeface="Lato Bold"/>
              <a:ea typeface="Lato Bold"/>
              <a:cs typeface="Lato Bold"/>
              <a:sym typeface="Lato Bold"/>
            </a:endParaRPr>
          </a:p>
          <a:p>
            <a:pPr algn="l">
              <a:lnSpc>
                <a:spcPts val="3079"/>
              </a:lnSpc>
            </a:pPr>
            <a:r>
              <a:rPr lang="en-US" sz="2199" dirty="0">
                <a:solidFill>
                  <a:srgbClr val="000000"/>
                </a:solidFill>
                <a:latin typeface="Lato"/>
                <a:ea typeface="Lato"/>
                <a:cs typeface="Lato"/>
                <a:sym typeface="Lato"/>
              </a:rPr>
              <a:t>Remember to:</a:t>
            </a:r>
          </a:p>
          <a:p>
            <a:pPr algn="l">
              <a:lnSpc>
                <a:spcPts val="3079"/>
              </a:lnSpc>
            </a:pPr>
            <a:endParaRPr lang="en-US" sz="2199" dirty="0">
              <a:solidFill>
                <a:srgbClr val="000000"/>
              </a:solidFill>
              <a:latin typeface="Lato"/>
              <a:ea typeface="Lato"/>
              <a:cs typeface="Lato"/>
              <a:sym typeface="Lato"/>
            </a:endParaRPr>
          </a:p>
          <a:p>
            <a:pPr marL="474979" lvl="1" indent="-237490" algn="l">
              <a:lnSpc>
                <a:spcPts val="3079"/>
              </a:lnSpc>
              <a:buAutoNum type="arabicPeriod"/>
            </a:pPr>
            <a:r>
              <a:rPr lang="en-US" sz="2199" dirty="0">
                <a:solidFill>
                  <a:srgbClr val="000000"/>
                </a:solidFill>
                <a:latin typeface="Lato"/>
                <a:ea typeface="Lato"/>
                <a:cs typeface="Lato"/>
                <a:sym typeface="Lato"/>
              </a:rPr>
              <a:t>Reread the Principal investigator Responsibilities</a:t>
            </a:r>
          </a:p>
          <a:p>
            <a:pPr marL="474979" lvl="1" indent="-237490" algn="l">
              <a:lnSpc>
                <a:spcPts val="3079"/>
              </a:lnSpc>
              <a:buAutoNum type="arabicPeriod"/>
            </a:pPr>
            <a:r>
              <a:rPr lang="en-US" sz="2199" dirty="0">
                <a:solidFill>
                  <a:srgbClr val="000000"/>
                </a:solidFill>
                <a:latin typeface="Lato"/>
                <a:ea typeface="Lato"/>
                <a:cs typeface="Lato"/>
                <a:sym typeface="Lato"/>
              </a:rPr>
              <a:t>Do not in ANY circumstances remotely deviate from your stepwise approved IRB protocol. This will invalidate its approval.</a:t>
            </a:r>
          </a:p>
          <a:p>
            <a:pPr marL="474979" lvl="1" indent="-237490" algn="l">
              <a:lnSpc>
                <a:spcPts val="3079"/>
              </a:lnSpc>
              <a:spcBef>
                <a:spcPct val="0"/>
              </a:spcBef>
              <a:buAutoNum type="arabicPeriod"/>
            </a:pPr>
            <a:r>
              <a:rPr lang="en-US" sz="2199" dirty="0">
                <a:solidFill>
                  <a:srgbClr val="000000"/>
                </a:solidFill>
                <a:latin typeface="Lato"/>
                <a:ea typeface="Lato"/>
                <a:cs typeface="Lato"/>
                <a:sym typeface="Lato"/>
              </a:rPr>
              <a:t>If you need to make a change, contact Andrea Siu to make an amendment. And reach out for help, we can help you with this.</a:t>
            </a:r>
          </a:p>
        </p:txBody>
      </p:sp>
      <p:sp>
        <p:nvSpPr>
          <p:cNvPr id="23" name="Freeform 23"/>
          <p:cNvSpPr/>
          <p:nvPr/>
        </p:nvSpPr>
        <p:spPr>
          <a:xfrm>
            <a:off x="1359596" y="8850121"/>
            <a:ext cx="357759" cy="357759"/>
          </a:xfrm>
          <a:custGeom>
            <a:avLst/>
            <a:gdLst/>
            <a:ahLst/>
            <a:cxnLst/>
            <a:rect l="l" t="t" r="r" b="b"/>
            <a:pathLst>
              <a:path w="357759" h="357759">
                <a:moveTo>
                  <a:pt x="0" y="0"/>
                </a:moveTo>
                <a:lnTo>
                  <a:pt x="357759" y="0"/>
                </a:lnTo>
                <a:lnTo>
                  <a:pt x="357759" y="357759"/>
                </a:lnTo>
                <a:lnTo>
                  <a:pt x="0" y="357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1188</TotalTime>
  <Words>1078</Words>
  <Application>Microsoft Macintosh PowerPoint</Application>
  <PresentationFormat>Custom</PresentationFormat>
  <Paragraphs>154</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Poppins</vt:lpstr>
      <vt:lpstr>Calibri</vt:lpstr>
      <vt:lpstr>Lato Bold</vt:lpstr>
      <vt:lpstr>Poppins Bold</vt:lpstr>
      <vt:lpstr>Lato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dc:title>
  <cp:lastModifiedBy>Claire Wright</cp:lastModifiedBy>
  <cp:revision>5</cp:revision>
  <dcterms:created xsi:type="dcterms:W3CDTF">2006-08-16T00:00:00Z</dcterms:created>
  <dcterms:modified xsi:type="dcterms:W3CDTF">2026-02-27T23:27:22Z</dcterms:modified>
  <dc:identifier>DAHCd4w4Dkc</dc:identifier>
</cp:coreProperties>
</file>